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321" r:id="rId3"/>
    <p:sldId id="280" r:id="rId4"/>
    <p:sldId id="258" r:id="rId5"/>
    <p:sldId id="301" r:id="rId6"/>
    <p:sldId id="281" r:id="rId7"/>
    <p:sldId id="316" r:id="rId8"/>
    <p:sldId id="324" r:id="rId9"/>
    <p:sldId id="314" r:id="rId10"/>
    <p:sldId id="290" r:id="rId11"/>
    <p:sldId id="267" r:id="rId12"/>
    <p:sldId id="291" r:id="rId13"/>
    <p:sldId id="299" r:id="rId14"/>
    <p:sldId id="271" r:id="rId15"/>
    <p:sldId id="322" r:id="rId16"/>
    <p:sldId id="323" r:id="rId17"/>
    <p:sldId id="300" r:id="rId18"/>
    <p:sldId id="272" r:id="rId19"/>
    <p:sldId id="309" r:id="rId20"/>
    <p:sldId id="310" r:id="rId21"/>
    <p:sldId id="311" r:id="rId22"/>
    <p:sldId id="308" r:id="rId23"/>
    <p:sldId id="303" r:id="rId24"/>
    <p:sldId id="325" r:id="rId25"/>
    <p:sldId id="317" r:id="rId26"/>
    <p:sldId id="296" r:id="rId27"/>
    <p:sldId id="318" r:id="rId28"/>
    <p:sldId id="304" r:id="rId29"/>
    <p:sldId id="319" r:id="rId30"/>
    <p:sldId id="320" r:id="rId31"/>
    <p:sldId id="273" r:id="rId32"/>
    <p:sldId id="292" r:id="rId33"/>
    <p:sldId id="278" r:id="rId34"/>
    <p:sldId id="297" r:id="rId35"/>
    <p:sldId id="326" r:id="rId36"/>
    <p:sldId id="275" r:id="rId37"/>
    <p:sldId id="293" r:id="rId38"/>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8" autoAdjust="0"/>
    <p:restoredTop sz="85447" autoAdjust="0"/>
  </p:normalViewPr>
  <p:slideViewPr>
    <p:cSldViewPr>
      <p:cViewPr varScale="1">
        <p:scale>
          <a:sx n="78" d="100"/>
          <a:sy n="78" d="100"/>
        </p:scale>
        <p:origin x="-1116" y="-90"/>
      </p:cViewPr>
      <p:guideLst>
        <p:guide orient="horz" pos="2160"/>
        <p:guide pos="2880"/>
      </p:guideLst>
    </p:cSldViewPr>
  </p:slideViewPr>
  <p:outlineViewPr>
    <p:cViewPr>
      <p:scale>
        <a:sx n="33" d="100"/>
        <a:sy n="33" d="100"/>
      </p:scale>
      <p:origin x="0" y="932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5" d="100"/>
          <a:sy n="75" d="100"/>
        </p:scale>
        <p:origin x="-2160"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otes Placeholder 1"/>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5480862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Image shows Earth in size comparison with Jupiter. Both pictures are real. The</a:t>
            </a:r>
            <a:r>
              <a:rPr lang="en-US" baseline="0" dirty="0" smtClean="0"/>
              <a:t> Earth image was from Apollo 9 (1968) and Jupiter was photographed up-close by the Voyager spacecraft (1979).  The “Great Red Spot” is about 2.5 times the size of the Earth in diameter and is analogous to a hurricane on Earth.  </a:t>
            </a:r>
            <a:endParaRPr lang="en-US" dirty="0" smtClean="0"/>
          </a:p>
          <a:p>
            <a:endParaRPr lang="en-US" dirty="0"/>
          </a:p>
        </p:txBody>
      </p:sp>
    </p:spTree>
    <p:extLst>
      <p:ext uri="{BB962C8B-B14F-4D97-AF65-F5344CB8AC3E}">
        <p14:creationId xmlns:p14="http://schemas.microsoft.com/office/powerpoint/2010/main" val="2260066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The Giant planets do not have the same layered structure that the terrestrial planets do. Their evolution was quite different than that of the terrestrial planets, and they have less solid material. </a:t>
            </a:r>
            <a:endParaRPr lang="en-US" dirty="0"/>
          </a:p>
        </p:txBody>
      </p:sp>
    </p:spTree>
    <p:extLst>
      <p:ext uri="{BB962C8B-B14F-4D97-AF65-F5344CB8AC3E}">
        <p14:creationId xmlns:p14="http://schemas.microsoft.com/office/powerpoint/2010/main" val="2722252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Jupiter's interior composition is primarily that of simple molecules such as hydrogen and helium, which are liquids under the high pressure environments found in the interiors of the outer planets, and not solids. </a:t>
            </a:r>
            <a:r>
              <a:rPr lang="en-US" dirty="0" smtClean="0">
                <a:effectLst/>
              </a:rPr>
              <a:t>Details about Jupiter's core remain a challenge to find. Scientists think that the dense central core may be</a:t>
            </a:r>
            <a:r>
              <a:rPr lang="en-US" baseline="0" dirty="0" smtClean="0">
                <a:effectLst/>
              </a:rPr>
              <a:t> </a:t>
            </a:r>
            <a:r>
              <a:rPr lang="en-US" dirty="0" smtClean="0">
                <a:effectLst/>
              </a:rPr>
              <a:t>surrounded by a layer of metallic hydrogen, with another layer of molecular hydrogen on top. </a:t>
            </a:r>
            <a:endParaRPr lang="en-US" dirty="0"/>
          </a:p>
        </p:txBody>
      </p:sp>
    </p:spTree>
    <p:extLst>
      <p:ext uri="{BB962C8B-B14F-4D97-AF65-F5344CB8AC3E}">
        <p14:creationId xmlns:p14="http://schemas.microsoft.com/office/powerpoint/2010/main" val="817076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effectLst/>
              </a:rPr>
              <a:t>Scientists aren't certain of just how solid Jupiter's core might be. While some theorize that the core is a hot molten ball of liquid, other research indicates that it could be a solid rock 12 to 18 times the mass of the Earth. The temperature at the core is estimated to be about 35,000 degrees Celsius (63,000 degrees Fahrenheit). Discussions about Jupiter's core didn't even begin until the late 1990s, when gravitational measurements revealed that the center of the gas giant was anywhere from 12 to 45 times the mass of Earth. And just because it had a core in the past doesn't mean that it still will today – new evidence suggests that the</a:t>
            </a:r>
            <a:r>
              <a:rPr lang="en-US" baseline="0" dirty="0" smtClean="0">
                <a:effectLst/>
              </a:rPr>
              <a:t> </a:t>
            </a:r>
            <a:r>
              <a:rPr lang="en-US" dirty="0" smtClean="0">
                <a:effectLst/>
              </a:rPr>
              <a:t>gas giant's core may be melting</a:t>
            </a:r>
            <a:r>
              <a:rPr lang="en-US" baseline="0" dirty="0" smtClean="0">
                <a:effectLst/>
              </a:rPr>
              <a:t> (?) (source </a:t>
            </a:r>
            <a:r>
              <a:rPr lang="en-US" baseline="0" dirty="0" err="1" smtClean="0">
                <a:effectLst/>
              </a:rPr>
              <a:t>wikipedia</a:t>
            </a:r>
            <a:r>
              <a:rPr lang="en-US" baseline="0" dirty="0" smtClean="0">
                <a:effectLst/>
              </a:rPr>
              <a:t> 2014).  </a:t>
            </a:r>
            <a:endParaRPr lang="en-US" dirty="0"/>
          </a:p>
        </p:txBody>
      </p:sp>
    </p:spTree>
    <p:extLst>
      <p:ext uri="{BB962C8B-B14F-4D97-AF65-F5344CB8AC3E}">
        <p14:creationId xmlns:p14="http://schemas.microsoft.com/office/powerpoint/2010/main" val="3253981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lstStyle/>
          <a:p>
            <a:pPr rtl="0"/>
            <a:r>
              <a:rPr lang="en-US" dirty="0" smtClean="0">
                <a:effectLst/>
              </a:rPr>
              <a:t>The first color movie of Jupiter from NASA's Cassini spacecraft (flyby on the way to Saturn) shows what it would look like to peel the entire globe of Jupiter, stretch it out on a wall into the form of a rectangular map, and watch its atmosphere evolve with time.</a:t>
            </a:r>
            <a:r>
              <a:rPr lang="en-US" baseline="0" dirty="0" smtClean="0">
                <a:effectLst/>
              </a:rPr>
              <a:t>  </a:t>
            </a:r>
            <a:r>
              <a:rPr lang="en-US" dirty="0" smtClean="0">
                <a:effectLst/>
              </a:rPr>
              <a:t>The brief movie clip spans 24 Jupiter rotations between Oct. 31 and Nov. 9, 2000.</a:t>
            </a:r>
            <a:r>
              <a:rPr lang="en-US" baseline="0" dirty="0" smtClean="0">
                <a:effectLst/>
              </a:rPr>
              <a:t>  </a:t>
            </a:r>
            <a:r>
              <a:rPr lang="en-US" dirty="0" smtClean="0">
                <a:effectLst/>
              </a:rPr>
              <a:t>Various patterns of motion are apparent all across Jupiter at the cloud-top level seen here. The Great Red Spot shows its counterclockwise rotation, and the uneven distribution of its high haze is obvious. When scientists </a:t>
            </a:r>
            <a:r>
              <a:rPr lang="en-US" dirty="0"/>
              <a:t>call</a:t>
            </a:r>
            <a:r>
              <a:rPr lang="en-US" dirty="0" smtClean="0">
                <a:effectLst/>
              </a:rPr>
              <a:t> Jupiter a gas giant, they aren't exaggerating. If you parachuted into Jupiter in hopes of hitting the ground, you would never find firm landing. The atmosphere of Jupiter is over 90 percent hydrogen. The remaining 10 percent is almost completely made up of helium, though there are small traces of other gases inside. </a:t>
            </a:r>
            <a:endParaRPr lang="en-US" dirty="0"/>
          </a:p>
        </p:txBody>
      </p:sp>
    </p:spTree>
    <p:extLst>
      <p:ext uri="{BB962C8B-B14F-4D97-AF65-F5344CB8AC3E}">
        <p14:creationId xmlns:p14="http://schemas.microsoft.com/office/powerpoint/2010/main" val="63398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Jupiter has powerful storms, always accompanied by lightning strikes. The storms are a result of moist convection in the atmosphere connected to the evaporation and condensation of water. They are sites of strong upward motion of the air, which leads to the formation of bright and dense clouds. The storms form mainly in belt regions. The lightning strikes on Jupiter are more powerful than those on Earth. White &amp; brown ovals (as seen in the previous slide) are large storms with different intensities. Inside these ovals</a:t>
            </a:r>
            <a:r>
              <a:rPr lang="en-US" baseline="0" dirty="0" smtClean="0"/>
              <a:t> are where thunderclouds similar to Earth’s are found.</a:t>
            </a:r>
            <a:endParaRPr lang="en-US" dirty="0"/>
          </a:p>
        </p:txBody>
      </p:sp>
    </p:spTree>
    <p:extLst>
      <p:ext uri="{BB962C8B-B14F-4D97-AF65-F5344CB8AC3E}">
        <p14:creationId xmlns:p14="http://schemas.microsoft.com/office/powerpoint/2010/main" val="2740041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lstStyle/>
          <a:p>
            <a:pPr fontAlgn="base"/>
            <a:r>
              <a:rPr lang="en-US" dirty="0" smtClean="0">
                <a:effectLst/>
              </a:rPr>
              <a:t>Astronomers have finally found direct proof that almost all water present in Jupiter's stratosphere, an intermediate atmospheric layer, was delivered by comet Shoemaker-Levy 9, which famously struck the planet in 1994.</a:t>
            </a:r>
            <a:r>
              <a:rPr lang="en-US" baseline="0" dirty="0" smtClean="0">
                <a:effectLst/>
              </a:rPr>
              <a:t> </a:t>
            </a:r>
            <a:r>
              <a:rPr lang="en-US" dirty="0" smtClean="0">
                <a:effectLst/>
              </a:rPr>
              <a:t>The findings, based on new data from the Herschel space observatory, reveal more water in Jupiter's southern hemisphere, where the impacts occurred, than in the north. Herschel is a European Space Agency mission with important NASA participation.</a:t>
            </a:r>
            <a:r>
              <a:rPr lang="en-US" baseline="0" dirty="0" smtClean="0">
                <a:effectLst/>
              </a:rPr>
              <a:t> </a:t>
            </a:r>
            <a:r>
              <a:rPr lang="en-US" dirty="0" smtClean="0">
                <a:effectLst/>
              </a:rPr>
              <a:t>(Artist rendition left illustration – HST images</a:t>
            </a:r>
            <a:r>
              <a:rPr lang="en-US" baseline="0" dirty="0" smtClean="0">
                <a:effectLst/>
              </a:rPr>
              <a:t> of Jupiter just after the string of impacts right image.)</a:t>
            </a:r>
            <a:endParaRPr lang="en-US" dirty="0" smtClean="0">
              <a:effectLst/>
            </a:endParaRPr>
          </a:p>
          <a:p>
            <a:endParaRPr lang="en-US" dirty="0"/>
          </a:p>
        </p:txBody>
      </p:sp>
    </p:spTree>
    <p:extLst>
      <p:ext uri="{BB962C8B-B14F-4D97-AF65-F5344CB8AC3E}">
        <p14:creationId xmlns:p14="http://schemas.microsoft.com/office/powerpoint/2010/main" val="686039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View of a chain of craters named </a:t>
            </a:r>
            <a:r>
              <a:rPr lang="en-US" dirty="0" err="1" smtClean="0"/>
              <a:t>Enki</a:t>
            </a:r>
            <a:r>
              <a:rPr lang="en-US" dirty="0" smtClean="0"/>
              <a:t> Catena on Jupiter's moon, Ganymede. This chain of 13 craters probably formed by a comet which was pulled into pieces by Jupiter's gravity as it passed too close to the planet. Soon after this breakup, the 13 fragments crashed onto Ganymede in rapid succession. </a:t>
            </a:r>
            <a:endParaRPr lang="en-US" dirty="0"/>
          </a:p>
        </p:txBody>
      </p:sp>
    </p:spTree>
    <p:extLst>
      <p:ext uri="{BB962C8B-B14F-4D97-AF65-F5344CB8AC3E}">
        <p14:creationId xmlns:p14="http://schemas.microsoft.com/office/powerpoint/2010/main" val="395686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These four largest and brightest moons of Jupiter, first discovered by Galileo </a:t>
            </a:r>
            <a:r>
              <a:rPr lang="en-US" dirty="0" err="1"/>
              <a:t>Galilei</a:t>
            </a:r>
            <a:r>
              <a:rPr lang="en-US" dirty="0"/>
              <a:t> in 1610, are known as the Galilean satellites. Starting from </a:t>
            </a:r>
            <a:r>
              <a:rPr lang="en-US" dirty="0" smtClean="0"/>
              <a:t>left </a:t>
            </a:r>
            <a:r>
              <a:rPr lang="en-US" dirty="0"/>
              <a:t>to top </a:t>
            </a:r>
            <a:r>
              <a:rPr lang="en-US" dirty="0" smtClean="0"/>
              <a:t>right the </a:t>
            </a:r>
            <a:r>
              <a:rPr lang="en-US" dirty="0"/>
              <a:t>moons are Io, Europa, Ganymede, and </a:t>
            </a:r>
            <a:r>
              <a:rPr lang="en-US" dirty="0" err="1"/>
              <a:t>Callisto</a:t>
            </a:r>
            <a:r>
              <a:rPr lang="en-US" dirty="0"/>
              <a:t>. This </a:t>
            </a:r>
            <a:r>
              <a:rPr lang="en-US" dirty="0" smtClean="0"/>
              <a:t>mosaic also shows </a:t>
            </a:r>
            <a:r>
              <a:rPr lang="en-US" dirty="0"/>
              <a:t>the order of increasing distance from </a:t>
            </a:r>
            <a:r>
              <a:rPr lang="en-US" dirty="0" smtClean="0"/>
              <a:t>Jupiter (not to scale). </a:t>
            </a:r>
            <a:r>
              <a:rPr lang="en-US" dirty="0" smtClean="0"/>
              <a:t>All of the Galilean moons have very circular orbits around Jupiter (unlike Earth’s Moon).  From the end of the 19th century, dozens of much smaller Jovian moons have been discovered and have received the names of lovers, conquests, or daughters of the Roman god Jupiter, or his Greek predecessor, Zeus. </a:t>
            </a:r>
            <a:endParaRPr lang="en-US" dirty="0"/>
          </a:p>
        </p:txBody>
      </p:sp>
    </p:spTree>
    <p:extLst>
      <p:ext uri="{BB962C8B-B14F-4D97-AF65-F5344CB8AC3E}">
        <p14:creationId xmlns:p14="http://schemas.microsoft.com/office/powerpoint/2010/main" val="4063101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Io is the most volcanic body in the solar system, boasting activity 25 times that of Earth. Some of Io's volcanoes blast plumes of sulfur and other material 250 miles (400 kilometers) above the moon, which is completely resurfaced every million years or so. This intense activity is ultimately generated by gravitational tugs from Jupiter, with an assist from the nearby moons Europa and Ganymede. Venus is the only other solar system body that may have more active volcanoes – however direct observations of erupting Venusian volcanoes have not yet been found.  Io is located about 262,000 miles (422,000 km) from Jupiter</a:t>
            </a:r>
            <a:r>
              <a:rPr lang="en-US" baseline="0" dirty="0" smtClean="0"/>
              <a:t> – which is just a little farther than the Earth-Moon distance (239,000 miles or 384,000 km). It takes Io about 1.8 Earth days to orbit Jupiter once – due to Jupiter’s much larger gravitational field (Earth’s Moon takes </a:t>
            </a:r>
            <a:r>
              <a:rPr lang="en-US" baseline="0" smtClean="0"/>
              <a:t>about 27.3 </a:t>
            </a:r>
            <a:r>
              <a:rPr lang="en-US" baseline="0" dirty="0" smtClean="0"/>
              <a:t>days for one orbit).  It has recently been discovered (August, 2016) that Io’s very thin atmosphere of sulfur dioxide freezes and falls back to it’s surface for two hours (out of the 1.8 days) when it passes through Jupiter’s shadow – or when it is in eclipse.  When Io passes out of the shadow &amp; back into the sun’s light the sulfur dioxide ice sublimates back into a gas and the thin atmosphere returns.</a:t>
            </a:r>
            <a:endParaRPr lang="en-US" dirty="0" smtClean="0"/>
          </a:p>
          <a:p>
            <a:endParaRPr lang="en-US" dirty="0"/>
          </a:p>
        </p:txBody>
      </p:sp>
    </p:spTree>
    <p:extLst>
      <p:ext uri="{BB962C8B-B14F-4D97-AF65-F5344CB8AC3E}">
        <p14:creationId xmlns:p14="http://schemas.microsoft.com/office/powerpoint/2010/main" val="1229342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Images and animations are from the Galileo spacecraft.</a:t>
            </a:r>
            <a:r>
              <a:rPr lang="en-US" baseline="0" dirty="0" smtClean="0"/>
              <a:t>  </a:t>
            </a:r>
            <a:r>
              <a:rPr lang="en-US" dirty="0" smtClean="0"/>
              <a:t>Learning more about how Io's tidal heating works could shed light on the ability of other moons in the solar system to support life, researchers said. Tidal heating is thought to be the force making subsurface oceans of liquid water possible on frigid, ice-covered satellites, such as Europa (next slide) and Saturn's moon </a:t>
            </a:r>
            <a:r>
              <a:rPr lang="en-US" dirty="0" err="1" smtClean="0"/>
              <a:t>Enceladus</a:t>
            </a:r>
            <a:r>
              <a:rPr lang="en-US" baseline="0" dirty="0" smtClean="0"/>
              <a:t> (next lesson).</a:t>
            </a:r>
            <a:endParaRPr lang="en-US" dirty="0" smtClean="0"/>
          </a:p>
        </p:txBody>
      </p:sp>
    </p:spTree>
    <p:extLst>
      <p:ext uri="{BB962C8B-B14F-4D97-AF65-F5344CB8AC3E}">
        <p14:creationId xmlns:p14="http://schemas.microsoft.com/office/powerpoint/2010/main" val="1969112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lstStyle/>
          <a:p>
            <a:pPr defTabSz="931774">
              <a:defRPr/>
            </a:pPr>
            <a:r>
              <a:rPr lang="en-US" dirty="0"/>
              <a:t>“</a:t>
            </a:r>
            <a:r>
              <a:rPr lang="en-US" b="1" dirty="0"/>
              <a:t>S</a:t>
            </a:r>
            <a:r>
              <a:rPr lang="en-US" dirty="0"/>
              <a:t>tudents </a:t>
            </a:r>
            <a:r>
              <a:rPr lang="en-US" b="1" dirty="0"/>
              <a:t>W</a:t>
            </a:r>
            <a:r>
              <a:rPr lang="en-US" dirty="0"/>
              <a:t>ill </a:t>
            </a:r>
            <a:r>
              <a:rPr lang="en-US" b="1" dirty="0"/>
              <a:t>B</a:t>
            </a:r>
            <a:r>
              <a:rPr lang="en-US" dirty="0"/>
              <a:t>e </a:t>
            </a:r>
            <a:r>
              <a:rPr lang="en-US" b="1" dirty="0"/>
              <a:t>A</a:t>
            </a:r>
            <a:r>
              <a:rPr lang="en-US" dirty="0"/>
              <a:t>ble </a:t>
            </a:r>
            <a:r>
              <a:rPr lang="en-US" b="1" dirty="0"/>
              <a:t>T</a:t>
            </a:r>
            <a:r>
              <a:rPr lang="en-US" dirty="0"/>
              <a:t>o…” - another way to state the lesson objectives.</a:t>
            </a:r>
          </a:p>
          <a:p>
            <a:endParaRPr lang="en-US" dirty="0"/>
          </a:p>
        </p:txBody>
      </p:sp>
    </p:spTree>
    <p:extLst>
      <p:ext uri="{BB962C8B-B14F-4D97-AF65-F5344CB8AC3E}">
        <p14:creationId xmlns:p14="http://schemas.microsoft.com/office/powerpoint/2010/main" val="2359272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This surface is striated by cracks and streaks, while cratering is relatively infrequent. Slightly smaller than Earth's Moon, Europa is primarily made of silicate rock and probably has an iron core. It has a tenuous atmosphere composed primarily of oxygen. Its surface is composed of water ice and is one of the smoothest in the Solar System.</a:t>
            </a:r>
            <a:r>
              <a:rPr lang="en-US" baseline="30000" dirty="0" smtClean="0"/>
              <a:t> </a:t>
            </a:r>
            <a:r>
              <a:rPr lang="en-US" dirty="0" smtClean="0"/>
              <a:t>The </a:t>
            </a:r>
            <a:r>
              <a:rPr lang="en-US" i="1" dirty="0" smtClean="0"/>
              <a:t>Galileo</a:t>
            </a:r>
            <a:r>
              <a:rPr lang="en-US" dirty="0" smtClean="0"/>
              <a:t> mission, launched in 1989, provided the bulk of current data on Europa. </a:t>
            </a:r>
            <a:r>
              <a:rPr lang="en-US" b="1" dirty="0" smtClean="0"/>
              <a:t>Mean Distance from Jupiter </a:t>
            </a:r>
            <a:r>
              <a:rPr lang="en-US" dirty="0" smtClean="0"/>
              <a:t>671,000 km (416,940 miles) </a:t>
            </a:r>
            <a:r>
              <a:rPr lang="en-US" b="1" dirty="0" smtClean="0"/>
              <a:t>Orbital Period around Jupiter</a:t>
            </a:r>
            <a:r>
              <a:rPr lang="en-US" dirty="0" smtClean="0"/>
              <a:t>3.551 Earth days.  </a:t>
            </a:r>
            <a:endParaRPr lang="en-US" dirty="0"/>
          </a:p>
        </p:txBody>
      </p:sp>
    </p:spTree>
    <p:extLst>
      <p:ext uri="{BB962C8B-B14F-4D97-AF65-F5344CB8AC3E}">
        <p14:creationId xmlns:p14="http://schemas.microsoft.com/office/powerpoint/2010/main" val="4133346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The apparent youth and smoothness of the surface have led to the hypothesis that a water ocean exists beneath it, which could conceivably serve as an abode for extraterrestrial life. This hypothesis proposes that heat energy from tidal flexing (gravity tug-of-war) causes the ocean to remain liquid and drives geological activity similar to plate tectonics here on Earth.</a:t>
            </a:r>
            <a:endParaRPr lang="en-US" dirty="0"/>
          </a:p>
        </p:txBody>
      </p:sp>
    </p:spTree>
    <p:extLst>
      <p:ext uri="{BB962C8B-B14F-4D97-AF65-F5344CB8AC3E}">
        <p14:creationId xmlns:p14="http://schemas.microsoft.com/office/powerpoint/2010/main" val="3504977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effectLst/>
              </a:rPr>
              <a:t>Enhanced-color view of part of </a:t>
            </a:r>
            <a:r>
              <a:rPr lang="en-US" dirty="0" err="1" smtClean="0">
                <a:effectLst/>
              </a:rPr>
              <a:t>Conamara</a:t>
            </a:r>
            <a:r>
              <a:rPr lang="en-US" dirty="0" smtClean="0">
                <a:effectLst/>
              </a:rPr>
              <a:t> Chaos, showing ice rafts up to 10 km (6 mi) across. White areas are water ice ejecta from the impact crater </a:t>
            </a:r>
            <a:r>
              <a:rPr lang="en-US" dirty="0" err="1" smtClean="0">
                <a:effectLst/>
              </a:rPr>
              <a:t>Pwyll</a:t>
            </a:r>
            <a:r>
              <a:rPr lang="en-US" dirty="0" smtClean="0">
                <a:effectLst/>
              </a:rPr>
              <a:t>. </a:t>
            </a:r>
            <a:endParaRPr lang="en-US" dirty="0"/>
          </a:p>
        </p:txBody>
      </p:sp>
    </p:spTree>
    <p:extLst>
      <p:ext uri="{BB962C8B-B14F-4D97-AF65-F5344CB8AC3E}">
        <p14:creationId xmlns:p14="http://schemas.microsoft.com/office/powerpoint/2010/main" val="3849756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effectLst/>
              </a:rPr>
              <a:t>Approximately natural color image of Europa by the </a:t>
            </a:r>
            <a:r>
              <a:rPr lang="en-US" i="1" dirty="0" smtClean="0">
                <a:effectLst/>
              </a:rPr>
              <a:t>Galileo</a:t>
            </a:r>
            <a:r>
              <a:rPr lang="en-US" dirty="0" smtClean="0">
                <a:effectLst/>
              </a:rPr>
              <a:t> spacecraft, showing </a:t>
            </a:r>
            <a:r>
              <a:rPr lang="en-US" dirty="0" err="1" smtClean="0">
                <a:effectLst/>
              </a:rPr>
              <a:t>lineae</a:t>
            </a:r>
            <a:r>
              <a:rPr lang="en-US" dirty="0" smtClean="0">
                <a:effectLst/>
              </a:rPr>
              <a:t>.  “</a:t>
            </a:r>
            <a:r>
              <a:rPr lang="en-US" dirty="0" err="1" smtClean="0">
                <a:effectLst/>
              </a:rPr>
              <a:t>Lineae</a:t>
            </a:r>
            <a:r>
              <a:rPr lang="en-US" dirty="0" smtClean="0">
                <a:effectLst/>
              </a:rPr>
              <a:t>” is Latin for line.  </a:t>
            </a:r>
            <a:r>
              <a:rPr lang="en-US" dirty="0" smtClean="0"/>
              <a:t>In planetary geology it is used to refer to any long marking, dark or bright, on a planet or moon's surface. </a:t>
            </a:r>
            <a:r>
              <a:rPr lang="en-US" dirty="0" smtClean="0">
                <a:effectLst/>
              </a:rPr>
              <a:t>Streaks of reddish-brown color highlight cracks in Europa’s outer layer of ice. Some scientists have speculated that microorganisms suspended in Europa’s ice may be the cause of these colorations. - See more at: http://www.astrobio.net/news-exclusive/evidence-of-bacteria-on-europa/#sthash.I505y0qa.dpuf</a:t>
            </a:r>
            <a:endParaRPr lang="en-US" dirty="0"/>
          </a:p>
        </p:txBody>
      </p:sp>
    </p:spTree>
    <p:extLst>
      <p:ext uri="{BB962C8B-B14F-4D97-AF65-F5344CB8AC3E}">
        <p14:creationId xmlns:p14="http://schemas.microsoft.com/office/powerpoint/2010/main" val="1623108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Artist's concept, NASA/JPL-Caltech.</a:t>
            </a:r>
            <a:r>
              <a:rPr lang="en-US" baseline="0" dirty="0" smtClean="0"/>
              <a:t>  </a:t>
            </a:r>
            <a:r>
              <a:rPr lang="en-US" dirty="0" smtClean="0"/>
              <a:t>A cross-section of Europa's crust and inner </a:t>
            </a:r>
            <a:r>
              <a:rPr lang="en-US" dirty="0" smtClean="0"/>
              <a:t>ocean. The </a:t>
            </a:r>
            <a:r>
              <a:rPr lang="en-US" dirty="0" smtClean="0"/>
              <a:t>Hubble Space Telescope has </a:t>
            </a:r>
            <a:r>
              <a:rPr lang="en-US" dirty="0" smtClean="0"/>
              <a:t>confirmed </a:t>
            </a:r>
            <a:r>
              <a:rPr lang="en-US" dirty="0" smtClean="0"/>
              <a:t>(Sept. 2016) that Europa has active water-ice plumes originating from a sub-surface</a:t>
            </a:r>
            <a:r>
              <a:rPr lang="en-US" baseline="0" dirty="0" smtClean="0"/>
              <a:t> </a:t>
            </a:r>
            <a:r>
              <a:rPr lang="en-US" baseline="0" dirty="0" smtClean="0"/>
              <a:t>ocean. T</a:t>
            </a:r>
            <a:r>
              <a:rPr lang="en-US" dirty="0" smtClean="0"/>
              <a:t>his </a:t>
            </a:r>
            <a:r>
              <a:rPr lang="en-US" dirty="0" smtClean="0"/>
              <a:t>Jovian moon has an extensive ocean and possible undersea volcanoes.  In the background is Jupiter &amp; Europa’s sister moon IO (shown with an erupting volcano).</a:t>
            </a:r>
            <a:r>
              <a:rPr lang="en-US" baseline="0" dirty="0" smtClean="0"/>
              <a:t>  </a:t>
            </a:r>
            <a:endParaRPr lang="en-US" dirty="0" smtClean="0"/>
          </a:p>
          <a:p>
            <a:endParaRPr lang="en-US" dirty="0"/>
          </a:p>
        </p:txBody>
      </p:sp>
    </p:spTree>
    <p:extLst>
      <p:ext uri="{BB962C8B-B14F-4D97-AF65-F5344CB8AC3E}">
        <p14:creationId xmlns:p14="http://schemas.microsoft.com/office/powerpoint/2010/main" val="3941782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Artist rendition</a:t>
            </a:r>
            <a:r>
              <a:rPr lang="en-US" baseline="0" dirty="0" smtClean="0"/>
              <a:t> of a possible future robotic probe that may melt through Europa’s relatively thin ice crust to explore it’s oceans. </a:t>
            </a:r>
            <a:r>
              <a:rPr lang="en-US" baseline="0" dirty="0" smtClean="0"/>
              <a:t>Tidal </a:t>
            </a:r>
            <a:r>
              <a:rPr lang="en-US" baseline="0" dirty="0" smtClean="0"/>
              <a:t>heating most likely is the cause of Europa’s liquid oceans. </a:t>
            </a:r>
            <a:r>
              <a:rPr lang="en-US" baseline="0" dirty="0" smtClean="0"/>
              <a:t>Underwater </a:t>
            </a:r>
            <a:r>
              <a:rPr lang="en-US" baseline="0" dirty="0" smtClean="0"/>
              <a:t>hot-thermal vents here on earth have given rise to many communities of primitive and multi-cellular life.  Europa most likely has thermal vents as well – and quite possibly life. </a:t>
            </a:r>
            <a:r>
              <a:rPr lang="en-US" baseline="0" dirty="0" smtClean="0"/>
              <a:t>A </a:t>
            </a:r>
            <a:r>
              <a:rPr lang="en-US" baseline="0" dirty="0" smtClean="0"/>
              <a:t>spacecraft mission to fly through Europa’s water plumes to sample the ocean chemistry may eliminate the need to drill through the icy surface.</a:t>
            </a:r>
            <a:endParaRPr lang="en-US" dirty="0"/>
          </a:p>
        </p:txBody>
      </p:sp>
    </p:spTree>
    <p:extLst>
      <p:ext uri="{BB962C8B-B14F-4D97-AF65-F5344CB8AC3E}">
        <p14:creationId xmlns:p14="http://schemas.microsoft.com/office/powerpoint/2010/main" val="21128725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effectLst/>
              </a:rPr>
              <a:t>Ganymede is the largest satellite in our solar system. It is larger than Mercury and Pluto, and three-quarters the size of Mars. If Ganymede orbited the sun instead of orbiting Jupiter, it would easily be classified as a planet. </a:t>
            </a:r>
            <a:r>
              <a:rPr lang="en-US" b="1" dirty="0" smtClean="0"/>
              <a:t>Mean Distance from Jupiter</a:t>
            </a:r>
            <a:r>
              <a:rPr lang="en-US" dirty="0" smtClean="0"/>
              <a:t>1,070,000 km (664,867 miles) </a:t>
            </a:r>
            <a:r>
              <a:rPr lang="en-US" b="1" dirty="0" smtClean="0"/>
              <a:t>Orbital Period around Jupiter </a:t>
            </a:r>
            <a:r>
              <a:rPr lang="en-US" dirty="0" smtClean="0"/>
              <a:t>7.155 Earth days.</a:t>
            </a:r>
            <a:endParaRPr lang="en-US" dirty="0" smtClean="0">
              <a:effectLst/>
            </a:endParaRPr>
          </a:p>
          <a:p>
            <a:endParaRPr lang="en-US" dirty="0"/>
          </a:p>
        </p:txBody>
      </p:sp>
    </p:spTree>
    <p:extLst>
      <p:ext uri="{BB962C8B-B14F-4D97-AF65-F5344CB8AC3E}">
        <p14:creationId xmlns:p14="http://schemas.microsoft.com/office/powerpoint/2010/main" val="5970688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effectLst/>
              </a:rPr>
              <a:t>Ganymede has three main layers. A sphere of metallic iron at the center (the core, which generates a magnetic field), a spherical shell of rock (mantle) surrounding the core, and a spherical shell of mostly ice surrounding the rock shell and the core. The ice shell on the outside is very thick, maybe 800 km (497 miles) thick. The surface is the very top of the ice shell. Spacecraft images of Ganymede show the moon has a complex geologic history.</a:t>
            </a:r>
            <a:endParaRPr lang="en-US" dirty="0"/>
          </a:p>
        </p:txBody>
      </p:sp>
    </p:spTree>
    <p:extLst>
      <p:ext uri="{BB962C8B-B14F-4D97-AF65-F5344CB8AC3E}">
        <p14:creationId xmlns:p14="http://schemas.microsoft.com/office/powerpoint/2010/main" val="4281834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effectLst/>
              </a:rPr>
              <a:t>Jupiter’s moon </a:t>
            </a:r>
            <a:r>
              <a:rPr lang="en-US" dirty="0" err="1" smtClean="0">
                <a:effectLst/>
              </a:rPr>
              <a:t>Callisto</a:t>
            </a:r>
            <a:r>
              <a:rPr lang="en-US" dirty="0" smtClean="0">
                <a:effectLst/>
              </a:rPr>
              <a:t> is the most heavily cratered object in the solar system. It also has the oldest landscape. It is thought to be a long dead world, with hardly any geologic activity on its surface. The likely presence of an ocean within </a:t>
            </a:r>
            <a:r>
              <a:rPr lang="en-US" dirty="0" err="1" smtClean="0">
                <a:effectLst/>
              </a:rPr>
              <a:t>Callisto</a:t>
            </a:r>
            <a:r>
              <a:rPr lang="en-US" dirty="0" smtClean="0">
                <a:effectLst/>
              </a:rPr>
              <a:t> still leaves open the possibility that it could sustain life. Because of its low radiation levels, </a:t>
            </a:r>
            <a:r>
              <a:rPr lang="en-US" dirty="0" err="1" smtClean="0">
                <a:effectLst/>
              </a:rPr>
              <a:t>Callisto</a:t>
            </a:r>
            <a:r>
              <a:rPr lang="en-US" dirty="0" smtClean="0">
                <a:effectLst/>
              </a:rPr>
              <a:t> has long been considered the suitable place among the Galilean moons for future exploration. </a:t>
            </a:r>
            <a:r>
              <a:rPr lang="en-US" dirty="0" smtClean="0"/>
              <a:t>Valhalla is the largest multi-ring basin on </a:t>
            </a:r>
            <a:r>
              <a:rPr lang="en-US" dirty="0" err="1" smtClean="0"/>
              <a:t>Callisto</a:t>
            </a:r>
            <a:r>
              <a:rPr lang="en-US" dirty="0" smtClean="0"/>
              <a:t> and in the Solar System (with diameter up to 3,800 km). </a:t>
            </a:r>
            <a:r>
              <a:rPr lang="en-US" b="0" dirty="0" err="1" smtClean="0"/>
              <a:t>Asgard</a:t>
            </a:r>
            <a:r>
              <a:rPr lang="en-US" dirty="0" smtClean="0"/>
              <a:t> is the second largest multi-ring structure (impact crater) measuring 1600 km in diameter.</a:t>
            </a:r>
            <a:r>
              <a:rPr lang="en-US" baseline="30000" dirty="0" smtClean="0"/>
              <a:t> </a:t>
            </a:r>
            <a:r>
              <a:rPr lang="en-US" dirty="0" smtClean="0"/>
              <a:t>It is named after </a:t>
            </a:r>
            <a:r>
              <a:rPr lang="en-US" dirty="0" err="1" smtClean="0"/>
              <a:t>Asgard</a:t>
            </a:r>
            <a:r>
              <a:rPr lang="en-US" dirty="0" smtClean="0"/>
              <a:t>, the realm of the gods in Norse mythology.  </a:t>
            </a:r>
            <a:r>
              <a:rPr lang="en-US" b="1" dirty="0" smtClean="0"/>
              <a:t>Mean Distance from Jupiter </a:t>
            </a:r>
            <a:r>
              <a:rPr lang="en-US" dirty="0" smtClean="0"/>
              <a:t>1,883,000 km (1,170,042 miles).  </a:t>
            </a:r>
            <a:r>
              <a:rPr lang="en-US" b="1" dirty="0" smtClean="0"/>
              <a:t>Orbital Period around Jupiter</a:t>
            </a:r>
            <a:r>
              <a:rPr lang="en-US" dirty="0" smtClean="0"/>
              <a:t>16.689 Earth days. </a:t>
            </a:r>
            <a:endParaRPr lang="en-US" dirty="0"/>
          </a:p>
        </p:txBody>
      </p:sp>
    </p:spTree>
    <p:extLst>
      <p:ext uri="{BB962C8B-B14F-4D97-AF65-F5344CB8AC3E}">
        <p14:creationId xmlns:p14="http://schemas.microsoft.com/office/powerpoint/2010/main" val="3348121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effectLst/>
              </a:rPr>
              <a:t>Voyager 1 image of Jupiter's moon </a:t>
            </a:r>
            <a:r>
              <a:rPr lang="en-US" dirty="0" err="1" smtClean="0">
                <a:effectLst/>
              </a:rPr>
              <a:t>Callisto</a:t>
            </a:r>
            <a:r>
              <a:rPr lang="en-US" dirty="0" smtClean="0">
                <a:effectLst/>
              </a:rPr>
              <a:t> from a distance of 350,000 km. The large ‘bulls-eye’ at the top is believed to be an impact basin formed early in </a:t>
            </a:r>
            <a:r>
              <a:rPr lang="en-US" dirty="0" err="1" smtClean="0">
                <a:effectLst/>
              </a:rPr>
              <a:t>Callisto's</a:t>
            </a:r>
            <a:r>
              <a:rPr lang="en-US" dirty="0" smtClean="0">
                <a:effectLst/>
              </a:rPr>
              <a:t> history. The bright center of the basin is about 600 km across and the outer ring is about 2,600 km across. The heat from the impact temporarily melted the icy/rocky</a:t>
            </a:r>
            <a:r>
              <a:rPr lang="en-US" baseline="0" dirty="0" smtClean="0">
                <a:effectLst/>
              </a:rPr>
              <a:t> surface which quickly refroze – preserving the ripples of this ancient impact basin.   </a:t>
            </a:r>
            <a:endParaRPr lang="en-US" dirty="0"/>
          </a:p>
        </p:txBody>
      </p:sp>
    </p:spTree>
    <p:extLst>
      <p:ext uri="{BB962C8B-B14F-4D97-AF65-F5344CB8AC3E}">
        <p14:creationId xmlns:p14="http://schemas.microsoft.com/office/powerpoint/2010/main" val="298573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“AU” stands for Astronomical</a:t>
            </a:r>
            <a:r>
              <a:rPr lang="en-US" baseline="0" dirty="0" smtClean="0"/>
              <a:t> Units or the average distance between the Earth &amp; Sun (93 million miles or about 150 million km). </a:t>
            </a:r>
            <a:r>
              <a:rPr lang="en-US" dirty="0" smtClean="0"/>
              <a:t>All of the other planets could fit inside Jupiter with much room to spare. </a:t>
            </a:r>
            <a:r>
              <a:rPr lang="en-US" baseline="0" dirty="0" smtClean="0"/>
              <a:t>Jupiter takes about 12 Earth years to orbit the Sun once.  All of the outer planets take much longer to orbit the farther they are from the Sun.</a:t>
            </a:r>
            <a:endParaRPr lang="en-US" dirty="0"/>
          </a:p>
        </p:txBody>
      </p:sp>
    </p:spTree>
    <p:extLst>
      <p:ext uri="{BB962C8B-B14F-4D97-AF65-F5344CB8AC3E}">
        <p14:creationId xmlns:p14="http://schemas.microsoft.com/office/powerpoint/2010/main" val="715268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err="1" smtClean="0">
                <a:effectLst/>
              </a:rPr>
              <a:t>Callisto</a:t>
            </a:r>
            <a:r>
              <a:rPr lang="en-US" dirty="0" smtClean="0">
                <a:effectLst/>
              </a:rPr>
              <a:t> is the outermost of the Galilean moons. Because of its orbiting distance from Jupiter (about 1,168,000 miles) it takes about seventeen Earth days to make one complete orbit of the planet. </a:t>
            </a:r>
            <a:r>
              <a:rPr lang="en-US" dirty="0" smtClean="0"/>
              <a:t>No magnetic field usually means no active or spinning core.</a:t>
            </a:r>
            <a:r>
              <a:rPr lang="en-US" baseline="0" dirty="0" smtClean="0"/>
              <a:t> </a:t>
            </a:r>
            <a:r>
              <a:rPr lang="en-US" dirty="0" err="1" smtClean="0">
                <a:effectLst/>
              </a:rPr>
              <a:t>Callisto</a:t>
            </a:r>
            <a:r>
              <a:rPr lang="en-US" dirty="0" smtClean="0">
                <a:effectLst/>
              </a:rPr>
              <a:t> is roughly the same size as Mercury. It is the third largest moon in the entire solar system. It has the lowest density of the four Galilean moons. </a:t>
            </a:r>
            <a:endParaRPr lang="en-US" dirty="0"/>
          </a:p>
        </p:txBody>
      </p:sp>
    </p:spTree>
    <p:extLst>
      <p:ext uri="{BB962C8B-B14F-4D97-AF65-F5344CB8AC3E}">
        <p14:creationId xmlns:p14="http://schemas.microsoft.com/office/powerpoint/2010/main" val="3467523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Artist rendition of the Voyager spacecraft – which are still operating and nearing the “edge” of the solar system. Both Pioneer</a:t>
            </a:r>
            <a:r>
              <a:rPr lang="en-US" baseline="0" dirty="0" smtClean="0"/>
              <a:t> &amp; Voyagers have headed out of the solar system.  </a:t>
            </a:r>
            <a:r>
              <a:rPr lang="en-US" dirty="0" smtClean="0">
                <a:effectLst/>
              </a:rPr>
              <a:t>After launch, Ulysses headed out to Jupiter, arriving in February 1992 for the gravity-assist </a:t>
            </a:r>
            <a:r>
              <a:rPr lang="en-US" dirty="0" err="1" smtClean="0">
                <a:effectLst/>
              </a:rPr>
              <a:t>manuever</a:t>
            </a:r>
            <a:r>
              <a:rPr lang="en-US" dirty="0" smtClean="0">
                <a:effectLst/>
              </a:rPr>
              <a:t> that swung the craft into its unique polar solar orbit</a:t>
            </a:r>
            <a:r>
              <a:rPr lang="en-US" baseline="0" dirty="0" smtClean="0">
                <a:effectLst/>
              </a:rPr>
              <a:t> – to study the Sun from above the ecliptic (mission ended in 2009).  Cassini is still orbiting Saturn (as of 2014).  New Horizons flew by Pluto in July of 2015.  By using Jupiter’s gravity a spacecraft can receive a major boost in speed and a change in direction in what is known as a “gravity assist.”   </a:t>
            </a:r>
            <a:endParaRPr lang="en-US" dirty="0"/>
          </a:p>
        </p:txBody>
      </p:sp>
    </p:spTree>
    <p:extLst>
      <p:ext uri="{BB962C8B-B14F-4D97-AF65-F5344CB8AC3E}">
        <p14:creationId xmlns:p14="http://schemas.microsoft.com/office/powerpoint/2010/main" val="6018692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Galileo was launched in 1989, and it circled Jupiter 34 times. Over the years, its discoveries were extraordinary.  NASA also decided to crash the Galileo spacecraft (running out of fuel to maneuver) into Jupiter to make sure it didn't collide with Europa and scatter any possible</a:t>
            </a:r>
            <a:r>
              <a:rPr lang="en-US" baseline="0" dirty="0" smtClean="0"/>
              <a:t> </a:t>
            </a:r>
            <a:r>
              <a:rPr lang="en-US" dirty="0" smtClean="0"/>
              <a:t>Earth microbes over it.  </a:t>
            </a:r>
            <a:br>
              <a:rPr lang="en-US" dirty="0" smtClean="0"/>
            </a:br>
            <a:endParaRPr lang="en-US" dirty="0"/>
          </a:p>
        </p:txBody>
      </p:sp>
    </p:spTree>
    <p:extLst>
      <p:ext uri="{BB962C8B-B14F-4D97-AF65-F5344CB8AC3E}">
        <p14:creationId xmlns:p14="http://schemas.microsoft.com/office/powerpoint/2010/main" val="36522342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effectLst/>
              </a:rPr>
              <a:t>Juno will, for the first time, see below Jupiter's dense cover of clouds when it arrives in 2016. This is why the mission was named after the Roman goddess, who was Jupiter's wife, and who could also see through clouds.</a:t>
            </a:r>
            <a:r>
              <a:rPr lang="en-US" baseline="0" dirty="0" smtClean="0">
                <a:effectLst/>
              </a:rPr>
              <a:t> </a:t>
            </a:r>
            <a:r>
              <a:rPr lang="en-US" dirty="0" smtClean="0">
                <a:effectLst/>
              </a:rPr>
              <a:t>The </a:t>
            </a:r>
            <a:r>
              <a:rPr lang="en-US" dirty="0" smtClean="0">
                <a:effectLst/>
              </a:rPr>
              <a:t>Juno spacecraft will orbit Jupiter 33 times, skimming to within 3,100 miles (5,000 kilometers) above the planet's cloud tops every 11 days, for approximately one year.  Europa Clipper is a concept under study by NASA that would conduct detailed reconnaissance of Jupiter's moon Europa and would investigate whether the icy moon could harbor conditions suitable for life. The mission would perform a detailed investigation of Europa using a highly capable, radiation-tolerant spacecraft that would perform repeated close flybys of the icy moon from a long, looping orbit around Jupiter.  As of 2014 funding for the mission</a:t>
            </a:r>
            <a:r>
              <a:rPr lang="en-US" baseline="0" dirty="0" smtClean="0">
                <a:effectLst/>
              </a:rPr>
              <a:t> </a:t>
            </a:r>
            <a:r>
              <a:rPr lang="en-US" dirty="0" smtClean="0">
                <a:effectLst/>
              </a:rPr>
              <a:t>looks very promising as the U.S. Congress will vote to provide NASA with the additional funds</a:t>
            </a:r>
            <a:r>
              <a:rPr lang="en-US" baseline="0" dirty="0" smtClean="0">
                <a:effectLst/>
              </a:rPr>
              <a:t> required</a:t>
            </a:r>
            <a:r>
              <a:rPr lang="en-US" dirty="0" smtClean="0">
                <a:effectLst/>
              </a:rPr>
              <a:t> to conduct the mission.  As of August 2016 – full funding of this mission has been approved. </a:t>
            </a:r>
            <a:r>
              <a:rPr lang="en-US" dirty="0" smtClean="0">
                <a:effectLst/>
              </a:rPr>
              <a:t>Tentative </a:t>
            </a:r>
            <a:r>
              <a:rPr lang="en-US" dirty="0" smtClean="0">
                <a:effectLst/>
              </a:rPr>
              <a:t>launch </a:t>
            </a:r>
            <a:r>
              <a:rPr lang="en-US" dirty="0" smtClean="0">
                <a:effectLst/>
              </a:rPr>
              <a:t>date: </a:t>
            </a:r>
            <a:r>
              <a:rPr lang="en-US" dirty="0" smtClean="0">
                <a:effectLst/>
              </a:rPr>
              <a:t>2025.  </a:t>
            </a:r>
            <a:br>
              <a:rPr lang="en-US" dirty="0" smtClean="0">
                <a:effectLst/>
              </a:rPr>
            </a:br>
            <a:endParaRPr lang="en-US" dirty="0"/>
          </a:p>
        </p:txBody>
      </p:sp>
    </p:spTree>
    <p:extLst>
      <p:ext uri="{BB962C8B-B14F-4D97-AF65-F5344CB8AC3E}">
        <p14:creationId xmlns:p14="http://schemas.microsoft.com/office/powerpoint/2010/main" val="38065539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The colonization of Europa presents numerous difficulties. One is the high level of radiation from Jupiter's radiation belt, which is about 10 times as strong as Earth's Van Allen radiation belts. As Europa receives 540 rem of radiation per day (500 rem is a fatal dose), a human would not survive at or near the surface of Europa for long without significant radiation shielding. Colonists on Europa would have to descend beneath the surface when Europa is not protected by Jupiter's magneto tail, and stay in subsurface habitats. This would allow colonists to use Europa's ice sheet to shield themselves from radiation.</a:t>
            </a:r>
            <a:endParaRPr lang="en-US" dirty="0"/>
          </a:p>
        </p:txBody>
      </p:sp>
    </p:spTree>
    <p:extLst>
      <p:ext uri="{BB962C8B-B14F-4D97-AF65-F5344CB8AC3E}">
        <p14:creationId xmlns:p14="http://schemas.microsoft.com/office/powerpoint/2010/main" val="29284600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Times New Roman" pitchFamily="18" charset="0"/>
                <a:ea typeface="+mn-ea"/>
                <a:cs typeface="+mn-cs"/>
              </a:rPr>
              <a:t>Artist</a:t>
            </a:r>
            <a:r>
              <a:rPr lang="en-US" sz="1200" b="0" i="0" u="none" strike="noStrike" kern="1200" baseline="0" dirty="0" smtClean="0">
                <a:solidFill>
                  <a:schemeClr val="tx1"/>
                </a:solidFill>
                <a:effectLst/>
                <a:latin typeface="Times New Roman" pitchFamily="18" charset="0"/>
                <a:ea typeface="+mn-ea"/>
                <a:cs typeface="+mn-cs"/>
              </a:rPr>
              <a:t> rendition of the Europa Clipper. </a:t>
            </a:r>
            <a:r>
              <a:rPr lang="en-US" sz="1200" b="0" i="0" u="none" strike="noStrike" kern="1200" dirty="0" smtClean="0">
                <a:solidFill>
                  <a:schemeClr val="tx1"/>
                </a:solidFill>
                <a:effectLst/>
                <a:latin typeface="Times New Roman" pitchFamily="18" charset="0"/>
                <a:ea typeface="+mn-ea"/>
                <a:cs typeface="+mn-cs"/>
              </a:rPr>
              <a:t>In the grand tradition of these classic “clipper” ships, the Europa Clipper spacecraft would sail past Europa at a rapid cadence, as frequently as every two weeks, providing many opportunities to investigate the moon up close. The prime mission plan includes 40 to 45 flybys, during which the spacecraft would image the moon's icy surface at high resolution and investigate its composition and the structure of its interior and icy shell. The mission will also (most likely) probe Europa’s icy geysers for the chemical composition of its oceans and whether it is conducive for life. For more information on this mission visit</a:t>
            </a:r>
            <a:r>
              <a:rPr lang="en-US" sz="1200" b="0" i="0" u="none" strike="noStrike" kern="1200" baseline="0" dirty="0" smtClean="0">
                <a:solidFill>
                  <a:schemeClr val="tx1"/>
                </a:solidFill>
                <a:effectLst/>
                <a:latin typeface="Times New Roman" pitchFamily="18" charset="0"/>
                <a:ea typeface="+mn-ea"/>
                <a:cs typeface="+mn-cs"/>
              </a:rPr>
              <a:t> https://www.nasa.gov/europa</a:t>
            </a:r>
          </a:p>
          <a:p>
            <a:endParaRPr lang="en-US" dirty="0"/>
          </a:p>
        </p:txBody>
      </p:sp>
    </p:spTree>
    <p:extLst>
      <p:ext uri="{BB962C8B-B14F-4D97-AF65-F5344CB8AC3E}">
        <p14:creationId xmlns:p14="http://schemas.microsoft.com/office/powerpoint/2010/main" val="18562205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The clip shows the ending of the 1984 sequel to the 1968 science fiction classic “2001: A Space Odyssey.”  Astronauts barely escape a “</a:t>
            </a:r>
            <a:r>
              <a:rPr lang="en-US" dirty="0" err="1" smtClean="0"/>
              <a:t>terraformed</a:t>
            </a:r>
            <a:r>
              <a:rPr lang="en-US" dirty="0" smtClean="0"/>
              <a:t>” Jupiter as it explodes into a red dwarf star.  An alien message</a:t>
            </a:r>
            <a:r>
              <a:rPr lang="en-US" baseline="0" dirty="0" smtClean="0"/>
              <a:t> is then sent to the astronauts not to land on Europa. </a:t>
            </a:r>
            <a:r>
              <a:rPr lang="en-US" baseline="0" dirty="0" smtClean="0"/>
              <a:t>The </a:t>
            </a:r>
            <a:r>
              <a:rPr lang="en-US" baseline="0" dirty="0" smtClean="0"/>
              <a:t>following scenes showing two suns from Earth are basically scientifically accurate if Jupiter somehow became a star.  Possible questions: describe the conditions on Earth if Jupiter became second sun.  Why did the aliens warn the crew not to land on Europa?  This lesson can be reviewed with a 20-question quiz at  https://play.kahoot.it/#/?quizId=f8a0dd65-b3ce-4553-b6e5-8a1b33446e2d    - or click on the link above in presentation mode. </a:t>
            </a:r>
            <a:endParaRPr lang="en-US" dirty="0"/>
          </a:p>
        </p:txBody>
      </p:sp>
    </p:spTree>
    <p:extLst>
      <p:ext uri="{BB962C8B-B14F-4D97-AF65-F5344CB8AC3E}">
        <p14:creationId xmlns:p14="http://schemas.microsoft.com/office/powerpoint/2010/main" val="38737915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smtClean="0"/>
              <a:t>1998</a:t>
            </a:r>
            <a:r>
              <a:rPr lang="en-US" baseline="0" smtClean="0"/>
              <a:t> </a:t>
            </a:r>
            <a:r>
              <a:rPr lang="en-US" smtClean="0"/>
              <a:t>HST  </a:t>
            </a:r>
            <a:r>
              <a:rPr lang="en-US" dirty="0" smtClean="0"/>
              <a:t>(Hubble Space</a:t>
            </a:r>
            <a:r>
              <a:rPr lang="en-US" baseline="0" dirty="0" smtClean="0"/>
              <a:t> Telescope) </a:t>
            </a:r>
            <a:r>
              <a:rPr lang="en-US" dirty="0" smtClean="0"/>
              <a:t>image of Saturn’s southern </a:t>
            </a:r>
            <a:r>
              <a:rPr lang="en-US" dirty="0" err="1" smtClean="0"/>
              <a:t>auroae</a:t>
            </a:r>
            <a:r>
              <a:rPr lang="en-US" dirty="0" smtClean="0"/>
              <a:t>.  </a:t>
            </a:r>
            <a:endParaRPr lang="en-US" dirty="0"/>
          </a:p>
        </p:txBody>
      </p:sp>
    </p:spTree>
    <p:extLst>
      <p:ext uri="{BB962C8B-B14F-4D97-AF65-F5344CB8AC3E}">
        <p14:creationId xmlns:p14="http://schemas.microsoft.com/office/powerpoint/2010/main" val="4255346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One sidereal (star) day on Jupiter is exactly 9 hours and 56 minutes.</a:t>
            </a:r>
            <a:r>
              <a:rPr lang="en-US" baseline="0" dirty="0" smtClean="0"/>
              <a:t> </a:t>
            </a:r>
            <a:r>
              <a:rPr lang="en-US" dirty="0" smtClean="0"/>
              <a:t>Determining the length of a day on Jupiter was very difficult, because, unlike the terrestrial planets, it does not have surface features that scientists could use to determine its rotational speed. Scientist were finally able to use radio emissions from Jupiter’s magnetic field to calculate the planet’s rotational period and speed. While other parts of the planet rotate at different speeds (the atmosphere above the poles rotates about five minutes slower than the atmosphere at the equator</a:t>
            </a:r>
            <a:r>
              <a:rPr lang="en-US" baseline="0" dirty="0" smtClean="0"/>
              <a:t>)</a:t>
            </a:r>
            <a:r>
              <a:rPr lang="en-US" dirty="0" smtClean="0"/>
              <a:t>, the speed as measured by the magnetosphere is used as the official rotational speed and period. The GIF</a:t>
            </a:r>
            <a:r>
              <a:rPr lang="en-US" baseline="0" dirty="0" smtClean="0"/>
              <a:t> file shows Jupiter as NASA’s Voyager I space probe approaches in 1979.  </a:t>
            </a:r>
            <a:r>
              <a:rPr lang="en-US" dirty="0" smtClean="0"/>
              <a:t>Note at least</a:t>
            </a:r>
            <a:r>
              <a:rPr lang="en-US" baseline="0" dirty="0" smtClean="0"/>
              <a:t> two of Jupiter’s moons that are visible. </a:t>
            </a:r>
            <a:r>
              <a:rPr lang="en-US" dirty="0" smtClean="0"/>
              <a:t>Other spacecraft have visited Jupiter as a “gravity assist” to boost speed including the New Horizons mission currently on its way past </a:t>
            </a:r>
            <a:r>
              <a:rPr lang="en-US" baseline="0" dirty="0" smtClean="0"/>
              <a:t>Pluto (2015) onto another </a:t>
            </a:r>
            <a:r>
              <a:rPr lang="en-US" baseline="0" dirty="0" err="1" smtClean="0"/>
              <a:t>KPO</a:t>
            </a:r>
            <a:r>
              <a:rPr lang="en-US" baseline="0" dirty="0" smtClean="0"/>
              <a:t> (Kuiper Belt Object) flyby in 2019.</a:t>
            </a:r>
            <a:endParaRPr lang="en-US" dirty="0" smtClean="0"/>
          </a:p>
          <a:p>
            <a:endParaRPr lang="en-US" dirty="0"/>
          </a:p>
        </p:txBody>
      </p:sp>
    </p:spTree>
    <p:extLst>
      <p:ext uri="{BB962C8B-B14F-4D97-AF65-F5344CB8AC3E}">
        <p14:creationId xmlns:p14="http://schemas.microsoft.com/office/powerpoint/2010/main" val="327289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Three moons can be seen in this gif file</a:t>
            </a:r>
            <a:r>
              <a:rPr lang="en-US" baseline="0" dirty="0" smtClean="0"/>
              <a:t> from the Galileo spacecraft on approach to orbit Jupiter. The other 59 moons are most likely captured asteroids.  </a:t>
            </a:r>
            <a:r>
              <a:rPr lang="en-US" dirty="0" smtClean="0"/>
              <a:t>Theoretical calculations indicate</a:t>
            </a:r>
            <a:r>
              <a:rPr lang="en-US" baseline="0" dirty="0" smtClean="0"/>
              <a:t> </a:t>
            </a:r>
            <a:r>
              <a:rPr lang="en-US" dirty="0" smtClean="0"/>
              <a:t>(and direct observations corroborate) that the fusion-threshold limit lies somewhere around 0.08 solar masses; a near-star below this limit is called a brown</a:t>
            </a:r>
            <a:r>
              <a:rPr lang="en-US" baseline="0" dirty="0" smtClean="0"/>
              <a:t> </a:t>
            </a:r>
            <a:r>
              <a:rPr lang="en-US" dirty="0" smtClean="0"/>
              <a:t>dwarf.</a:t>
            </a:r>
            <a:r>
              <a:rPr lang="en-US" baseline="0" dirty="0" smtClean="0"/>
              <a:t>  </a:t>
            </a:r>
            <a:r>
              <a:rPr lang="en-US" dirty="0" smtClean="0"/>
              <a:t>By contrast, Jupiter, the largest planet in our solar system, is only</a:t>
            </a:r>
            <a:r>
              <a:rPr lang="en-US" baseline="0" dirty="0" smtClean="0"/>
              <a:t> </a:t>
            </a:r>
            <a:r>
              <a:rPr lang="en-US" dirty="0" smtClean="0"/>
              <a:t>0.001 masses solar. This makes the smallest possible stars roughly 80</a:t>
            </a:r>
            <a:r>
              <a:rPr lang="en-US" baseline="0" dirty="0" smtClean="0"/>
              <a:t> </a:t>
            </a:r>
            <a:r>
              <a:rPr lang="en-US" dirty="0" smtClean="0"/>
              <a:t>times more massive than Jupiter; that is, Jupiter would need something</a:t>
            </a:r>
            <a:r>
              <a:rPr lang="en-US" baseline="0" dirty="0" smtClean="0"/>
              <a:t> </a:t>
            </a:r>
            <a:r>
              <a:rPr lang="en-US" dirty="0" smtClean="0"/>
              <a:t>like </a:t>
            </a:r>
            <a:r>
              <a:rPr lang="en-US" b="1" dirty="0" smtClean="0"/>
              <a:t>80 times more mass </a:t>
            </a:r>
            <a:r>
              <a:rPr lang="en-US" dirty="0" smtClean="0"/>
              <a:t>to become even one of the smallest and feeblest</a:t>
            </a:r>
            <a:r>
              <a:rPr lang="en-US" baseline="0" dirty="0" smtClean="0"/>
              <a:t> </a:t>
            </a:r>
            <a:r>
              <a:rPr lang="en-US" dirty="0" smtClean="0"/>
              <a:t>red dwarf</a:t>
            </a:r>
            <a:r>
              <a:rPr lang="en-US" baseline="0" dirty="0" smtClean="0"/>
              <a:t> star.  </a:t>
            </a:r>
            <a:r>
              <a:rPr lang="en-US" dirty="0" smtClean="0"/>
              <a:t>* FAQ:</a:t>
            </a:r>
            <a:r>
              <a:rPr lang="en-US" baseline="0" dirty="0" smtClean="0"/>
              <a:t> “if Jupiter became a star how would that affect Earth?”  Earth would receive the light from a red dwarf/Jupiter star but not the heat (too small) – there would be almost no night on Earth. (See the video clip at the end of the presentation to demonstrate what a red dwarf/Jupiter star would look like!) </a:t>
            </a:r>
            <a:endParaRPr lang="en-US" dirty="0"/>
          </a:p>
        </p:txBody>
      </p:sp>
    </p:spTree>
    <p:extLst>
      <p:ext uri="{BB962C8B-B14F-4D97-AF65-F5344CB8AC3E}">
        <p14:creationId xmlns:p14="http://schemas.microsoft.com/office/powerpoint/2010/main" val="2027526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Top image is from Voyager I and is a close-up of the Great Red Spot.  Bottom image </a:t>
            </a:r>
            <a:r>
              <a:rPr lang="en-US" i="0" dirty="0" smtClean="0"/>
              <a:t>shows Jupiter's magnetosphere</a:t>
            </a:r>
            <a:r>
              <a:rPr lang="en-US" i="0" baseline="0" dirty="0" smtClean="0"/>
              <a:t> as</a:t>
            </a:r>
            <a:r>
              <a:rPr lang="en-US" i="0" dirty="0" smtClean="0"/>
              <a:t> it would appear from Earth</a:t>
            </a:r>
            <a:r>
              <a:rPr lang="en-US" i="0" baseline="0" dirty="0" smtClean="0"/>
              <a:t> - </a:t>
            </a:r>
            <a:r>
              <a:rPr lang="en-US" i="0" dirty="0" smtClean="0"/>
              <a:t>in this artist's depiction</a:t>
            </a:r>
            <a:r>
              <a:rPr lang="en-US" i="0" baseline="0" dirty="0" smtClean="0"/>
              <a:t> - </a:t>
            </a:r>
            <a:r>
              <a:rPr lang="en-US" i="0" dirty="0" smtClean="0"/>
              <a:t>larger than the Moon in the sky. </a:t>
            </a:r>
            <a:r>
              <a:rPr lang="en-US" dirty="0" smtClean="0"/>
              <a:t>The </a:t>
            </a:r>
            <a:r>
              <a:rPr lang="en-US" b="0" dirty="0" smtClean="0"/>
              <a:t>magnetosphere of Jupiter </a:t>
            </a:r>
            <a:r>
              <a:rPr lang="en-US" dirty="0" smtClean="0"/>
              <a:t>is the cavity created in the solar wind by the planet's magnetic field.  Extending up to seven million kilometers in the Sun's direction and almost to the orbit of Saturn in the opposite direction, Jupiter's magnetosphere is the largest and most powerful of any planetary magnetosphere in the Solar System, and by volume the largest known continuous structure in the Solar System after the Sun’s </a:t>
            </a:r>
            <a:r>
              <a:rPr lang="en-US" dirty="0" err="1" smtClean="0"/>
              <a:t>heliosphere</a:t>
            </a:r>
            <a:r>
              <a:rPr lang="en-US" dirty="0" smtClean="0"/>
              <a:t>.</a:t>
            </a:r>
            <a:endParaRPr lang="en-US" dirty="0"/>
          </a:p>
        </p:txBody>
      </p:sp>
    </p:spTree>
    <p:extLst>
      <p:ext uri="{BB962C8B-B14F-4D97-AF65-F5344CB8AC3E}">
        <p14:creationId xmlns:p14="http://schemas.microsoft.com/office/powerpoint/2010/main" val="276781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effectLst/>
              </a:rPr>
              <a:t>Jupiter's ring was discovered by Voyager 1 in a single image that was targeted specifically to search for a faint ring system. Subsequently, Voyager 2 was reprogrammed to take a more complete set of images. The ring is now known to be composed of three major components. The "Main" ring is about 7,000 km wide and has an abrupt outer boundary 129,130 km from the center of the planet. The main ring encompasses the orbits of two small moons, </a:t>
            </a:r>
            <a:r>
              <a:rPr lang="en-US" dirty="0" err="1" smtClean="0">
                <a:effectLst/>
              </a:rPr>
              <a:t>Adrastea</a:t>
            </a:r>
            <a:r>
              <a:rPr lang="en-US" dirty="0" smtClean="0">
                <a:effectLst/>
              </a:rPr>
              <a:t> and Metis, which may act as the source for the dust that makes up most of the ring. At its inner edge the main ring merges gradually into the "Halo." The halo is a broad, faint torus of material about 20,000 km thick and extending halfway from the main ring down to the planet's </a:t>
            </a:r>
            <a:r>
              <a:rPr lang="en-US" dirty="0" err="1" smtClean="0">
                <a:effectLst/>
              </a:rPr>
              <a:t>cloudtops</a:t>
            </a:r>
            <a:r>
              <a:rPr lang="en-US" dirty="0" smtClean="0">
                <a:effectLst/>
              </a:rPr>
              <a:t>.</a:t>
            </a:r>
            <a:r>
              <a:rPr lang="en-US" baseline="0" dirty="0" smtClean="0">
                <a:effectLst/>
              </a:rPr>
              <a:t>  </a:t>
            </a:r>
            <a:r>
              <a:rPr lang="en-US" dirty="0" smtClean="0">
                <a:effectLst/>
              </a:rPr>
              <a:t>Just outside the main ring is the broad and exceedingly faint "Gossamer" ring, which extends out beyond the orbit of the moon </a:t>
            </a:r>
            <a:r>
              <a:rPr lang="en-US" dirty="0" err="1" smtClean="0">
                <a:effectLst/>
              </a:rPr>
              <a:t>Amalthea</a:t>
            </a:r>
            <a:r>
              <a:rPr lang="en-US" dirty="0" smtClean="0">
                <a:effectLst/>
              </a:rPr>
              <a:t>. It is probably composed of dust particles less than 10 microns in diameter -- about the size of cigarette smoke particles.</a:t>
            </a:r>
          </a:p>
          <a:p>
            <a:endParaRPr lang="en-US" dirty="0"/>
          </a:p>
        </p:txBody>
      </p:sp>
    </p:spTree>
    <p:extLst>
      <p:ext uri="{BB962C8B-B14F-4D97-AF65-F5344CB8AC3E}">
        <p14:creationId xmlns:p14="http://schemas.microsoft.com/office/powerpoint/2010/main" val="2674508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effectLst/>
              </a:rPr>
              <a:t>Jupiter's rings and moons exist within an intense radiation belt of electrons and ions trapped in the planet's magnetic field. These particles and fields comprise the Jovian magnetosphere or magnetic environment, which extends 3 to 7 million km (1.9 to 4.3 million miles) toward the sun, and stretches in a windsock shape at least as far as Saturn's orbit -- a distance of 750 million km (466 million miles).</a:t>
            </a:r>
            <a:endParaRPr lang="en-US" dirty="0"/>
          </a:p>
        </p:txBody>
      </p:sp>
    </p:spTree>
    <p:extLst>
      <p:ext uri="{BB962C8B-B14F-4D97-AF65-F5344CB8AC3E}">
        <p14:creationId xmlns:p14="http://schemas.microsoft.com/office/powerpoint/2010/main" val="874043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Jupiter's aurora is a very powerful source of energy. It produces much more power (about a million Megawatts)</a:t>
            </a:r>
            <a:r>
              <a:rPr lang="en-US" baseline="0" dirty="0" smtClean="0"/>
              <a:t> </a:t>
            </a:r>
            <a:r>
              <a:rPr lang="en-US" dirty="0" smtClean="0"/>
              <a:t>than the Earth's aurora (about 1000 Megawatts). For comparison, a large city uses about 10,000 Megawatts. This energy can sometimes have a significant impact on the atmosphere. Unlike the Earth, the Jovian aurora is thought to come from two places, from the moon Io, and from currents carrying particles from somewhere deeper in Jupiter's magneto tail. </a:t>
            </a:r>
          </a:p>
          <a:p>
            <a:endParaRPr lang="en-US" dirty="0"/>
          </a:p>
        </p:txBody>
      </p:sp>
    </p:spTree>
    <p:extLst>
      <p:ext uri="{BB962C8B-B14F-4D97-AF65-F5344CB8AC3E}">
        <p14:creationId xmlns:p14="http://schemas.microsoft.com/office/powerpoint/2010/main" val="820570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8478838" cy="6173788"/>
            <a:chOff x="0" y="0"/>
            <a:chExt cx="5341" cy="3889"/>
          </a:xfrm>
        </p:grpSpPr>
        <p:sp>
          <p:nvSpPr>
            <p:cNvPr id="5"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a:p>
          </p:txBody>
        </p:sp>
        <p:sp>
          <p:nvSpPr>
            <p:cNvPr id="6"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a:p>
          </p:txBody>
        </p:sp>
        <p:sp>
          <p:nvSpPr>
            <p:cNvPr id="7" name="Freeform 4"/>
            <p:cNvSpPr>
              <a:spLocks/>
            </p:cNvSpPr>
            <p:nvPr/>
          </p:nvSpPr>
          <p:spPr bwMode="ltGray">
            <a:xfrm>
              <a:off x="2187" y="0"/>
              <a:ext cx="2859"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a:p>
          </p:txBody>
        </p:sp>
        <p:sp>
          <p:nvSpPr>
            <p:cNvPr id="8"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a:p>
          </p:txBody>
        </p:sp>
      </p:grpSp>
      <p:sp>
        <p:nvSpPr>
          <p:cNvPr id="3079" name="Rectangle 7"/>
          <p:cNvSpPr>
            <a:spLocks noGrp="1" noChangeArrowheads="1"/>
          </p:cNvSpPr>
          <p:nvPr>
            <p:ph type="ctrTitle" sz="quarter"/>
          </p:nvPr>
        </p:nvSpPr>
        <p:spPr>
          <a:xfrm>
            <a:off x="685800" y="1143000"/>
            <a:ext cx="7772400" cy="1143000"/>
          </a:xfrm>
        </p:spPr>
        <p:txBody>
          <a:bodyPr/>
          <a:lstStyle>
            <a:lvl1pPr>
              <a:defRPr/>
            </a:lvl1pPr>
          </a:lstStyle>
          <a:p>
            <a:r>
              <a:rPr lang="en-US"/>
              <a:t>Click to edit Master title style</a:t>
            </a:r>
          </a:p>
        </p:txBody>
      </p:sp>
      <p:sp>
        <p:nvSpPr>
          <p:cNvPr id="3080" name="Rectangle 8"/>
          <p:cNvSpPr>
            <a:spLocks noGrp="1" noChangeArrowheads="1"/>
          </p:cNvSpPr>
          <p:nvPr>
            <p:ph type="subTitle" sz="quarter" idx="1"/>
          </p:nvPr>
        </p:nvSpPr>
        <p:spPr>
          <a:xfrm>
            <a:off x="1371600" y="28194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smtClean="0"/>
            </a:lvl1pPr>
          </a:lstStyle>
          <a:p>
            <a:pPr>
              <a:defRPr/>
            </a:pPr>
            <a:endParaRPr lang="en-US"/>
          </a:p>
        </p:txBody>
      </p:sp>
      <p:sp>
        <p:nvSpPr>
          <p:cNvPr id="10" name="Rectangle 10"/>
          <p:cNvSpPr>
            <a:spLocks noGrp="1" noChangeArrowheads="1"/>
          </p:cNvSpPr>
          <p:nvPr>
            <p:ph type="ftr" sz="quarter" idx="11"/>
          </p:nvPr>
        </p:nvSpPr>
        <p:spPr/>
        <p:txBody>
          <a:bodyPr/>
          <a:lstStyle>
            <a:lvl1pPr>
              <a:defRPr smtClean="0"/>
            </a:lvl1pPr>
          </a:lstStyle>
          <a:p>
            <a:pPr>
              <a:defRPr/>
            </a:pPr>
            <a:endParaRPr lang="en-US"/>
          </a:p>
        </p:txBody>
      </p:sp>
      <p:sp>
        <p:nvSpPr>
          <p:cNvPr id="11" name="Rectangle 11"/>
          <p:cNvSpPr>
            <a:spLocks noGrp="1" noChangeArrowheads="1"/>
          </p:cNvSpPr>
          <p:nvPr>
            <p:ph type="sldNum" sz="quarter" idx="12"/>
          </p:nvPr>
        </p:nvSpPr>
        <p:spPr/>
        <p:txBody>
          <a:bodyPr/>
          <a:lstStyle>
            <a:lvl1pPr>
              <a:defRPr smtClean="0"/>
            </a:lvl1pPr>
          </a:lstStyle>
          <a:p>
            <a:pPr>
              <a:defRPr/>
            </a:pPr>
            <a:fld id="{EE26186F-0913-4CDC-90ED-BDF66EFEDD81}" type="slidenum">
              <a:rPr lang="en-US"/>
              <a:pPr>
                <a:defRPr/>
              </a:pPr>
              <a:t>‹#›</a:t>
            </a:fld>
            <a:endParaRPr lang="en-US"/>
          </a:p>
        </p:txBody>
      </p:sp>
    </p:spTree>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B878253-B347-47E1-9939-E9D05EB2E761}" type="slidenum">
              <a:rPr lang="en-US"/>
              <a:pPr>
                <a:defRPr/>
              </a:pPr>
              <a:t>‹#›</a:t>
            </a:fld>
            <a:endParaRPr lang="en-US"/>
          </a:p>
        </p:txBody>
      </p:sp>
    </p:spTree>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CE48B483-EBFD-4A40-BF42-2EA797021BD2}" type="slidenum">
              <a:rPr lang="en-US"/>
              <a:pPr>
                <a:defRPr/>
              </a:pPr>
              <a:t>‹#›</a:t>
            </a:fld>
            <a:endParaRPr lang="en-US"/>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455A7FC2-DC51-4727-9E26-BD0A9A2DF2A5}" type="slidenum">
              <a:rPr lang="en-US"/>
              <a:pPr>
                <a:defRPr/>
              </a:pPr>
              <a:t>‹#›</a:t>
            </a:fld>
            <a:endParaRPr lang="en-US"/>
          </a:p>
        </p:txBody>
      </p:sp>
    </p:spTree>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E7AB09A-A49B-424B-93CF-64C422CBCAD8}" type="slidenum">
              <a:rPr lang="en-US"/>
              <a:pPr>
                <a:defRPr/>
              </a:pPr>
              <a:t>‹#›</a:t>
            </a:fld>
            <a:endParaRPr lang="en-US"/>
          </a:p>
        </p:txBody>
      </p:sp>
    </p:spTree>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93B5974-D93B-4285-ABF1-DC4CFD7B2DCC}" type="slidenum">
              <a:rPr lang="en-US"/>
              <a:pPr>
                <a:defRPr/>
              </a:pPr>
              <a:t>‹#›</a:t>
            </a:fld>
            <a:endParaRPr lang="en-US"/>
          </a:p>
        </p:txBody>
      </p:sp>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05561AAE-9239-4B18-8F3C-44860F6D6D8F}" type="slidenum">
              <a:rPr lang="en-US"/>
              <a:pPr>
                <a:defRPr/>
              </a:pPr>
              <a:t>‹#›</a:t>
            </a:fld>
            <a:endParaRPr lang="en-US"/>
          </a:p>
        </p:txBody>
      </p:sp>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27AA7467-51F8-4AC9-BB14-EF11C1F22BDC}" type="slidenum">
              <a:rPr lang="en-US"/>
              <a:pPr>
                <a:defRPr/>
              </a:pPr>
              <a:t>‹#›</a:t>
            </a:fld>
            <a:endParaRPr lang="en-US"/>
          </a:p>
        </p:txBody>
      </p:sp>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13F4C33B-F565-4E99-B11C-B12787F9F8F1}" type="slidenum">
              <a:rPr lang="en-US"/>
              <a:pPr>
                <a:defRPr/>
              </a:pPr>
              <a:t>‹#›</a:t>
            </a:fld>
            <a:endParaRPr lang="en-US"/>
          </a:p>
        </p:txBody>
      </p:sp>
    </p:spTree>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CAAF0B84-B5DC-4F70-96FB-BE302A96F4B8}" type="slidenum">
              <a:rPr lang="en-US"/>
              <a:pPr>
                <a:defRPr/>
              </a:pPr>
              <a:t>‹#›</a:t>
            </a:fld>
            <a:endParaRPr lang="en-US"/>
          </a:p>
        </p:txBody>
      </p:sp>
    </p:spTree>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69DCC368-74E4-46B0-B896-55D99F84EADD}" type="slidenum">
              <a:rPr lang="en-US"/>
              <a:pPr>
                <a:defRPr/>
              </a:pPr>
              <a:t>‹#›</a:t>
            </a:fld>
            <a:endParaRPr lang="en-US"/>
          </a:p>
        </p:txBody>
      </p:sp>
    </p:spTree>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8478838" cy="6173788"/>
            <a:chOff x="0" y="0"/>
            <a:chExt cx="5341" cy="3889"/>
          </a:xfrm>
        </p:grpSpPr>
        <p:sp>
          <p:nvSpPr>
            <p:cNvPr id="2"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a:p>
          </p:txBody>
        </p:sp>
        <p:sp>
          <p:nvSpPr>
            <p:cNvPr id="1028" name="Freeform 4"/>
            <p:cNvSpPr>
              <a:spLocks/>
            </p:cNvSpPr>
            <p:nvPr/>
          </p:nvSpPr>
          <p:spPr bwMode="ltGray">
            <a:xfrm>
              <a:off x="2187" y="0"/>
              <a:ext cx="2859"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a:p>
          </p:txBody>
        </p:sp>
      </p:grpSp>
      <p:sp>
        <p:nvSpPr>
          <p:cNvPr id="1031" name="Rectangle 7"/>
          <p:cNvSpPr>
            <a:spLocks noGrp="1" noChangeArrowheads="1"/>
          </p:cNvSpPr>
          <p:nvPr>
            <p:ph type="title"/>
          </p:nvPr>
        </p:nvSpPr>
        <p:spPr bwMode="auto">
          <a:xfrm>
            <a:off x="685800" y="228600"/>
            <a:ext cx="77724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685800" y="18288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smtClean="0"/>
            </a:lvl1pPr>
          </a:lstStyle>
          <a:p>
            <a:pPr>
              <a:defRPr/>
            </a:pPr>
            <a:endParaRPr lang="en-US"/>
          </a:p>
        </p:txBody>
      </p:sp>
      <p:sp>
        <p:nvSpPr>
          <p:cNvPr id="1034"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smtClean="0"/>
            </a:lvl1pPr>
          </a:lstStyle>
          <a:p>
            <a:pPr>
              <a:defRPr/>
            </a:pPr>
            <a:endParaRPr lang="en-US"/>
          </a:p>
        </p:txBody>
      </p:sp>
      <p:sp>
        <p:nvSpPr>
          <p:cNvPr id="1035"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smtClean="0"/>
            </a:lvl1pPr>
          </a:lstStyle>
          <a:p>
            <a:pPr>
              <a:defRPr/>
            </a:pPr>
            <a:fld id="{88B16E01-5960-43E2-9439-D196E3C5960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spd="med">
    <p:random/>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www.youtube.com/watch?v=DgOTcIfU75Y" TargetMode="Externa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QiMWG3tPYAhWGl-AKHTbtBPYQjRwIBw&amp;url=https%3A%2F%2Fstardate.org%2Fastro-guide%2Fjupiters-moons&amp;psig=AOvVaw1xZm2sbwYvCdcJVYZ07uLC&amp;ust=151589149303751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upload.wikimedia.org/wikipedia/commons/6/64/PIA01478_Interior_of_Callisto.jp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www.youtube.com/watch?v=1YhOvdVa784" TargetMode="External"/><Relationship Id="rId5" Type="http://schemas.openxmlformats.org/officeDocument/2006/relationships/image" Target="../media/image36.jpeg"/><Relationship Id="rId4" Type="http://schemas.openxmlformats.org/officeDocument/2006/relationships/hyperlink" Target="http://lasp.colorado.edu/home/wp-content/uploads/2011/08/Juno.jp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38EDhpxzn2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s://play.kahoot.it/#/?quizId=f8a0dd65-b3ce-4553-b6e5-8a1b33446e2d" TargetMode="External"/><Relationship Id="rId4" Type="http://schemas.openxmlformats.org/officeDocument/2006/relationships/image" Target="../media/image39.jpe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ww.youtube.com/watch?v=yjU_CJWzAd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35" descr="Image:Jupiter-Earth-Spot comparison.jpg"/>
          <p:cNvPicPr>
            <a:picLocks noChangeAspect="1" noChangeArrowheads="1"/>
          </p:cNvPicPr>
          <p:nvPr/>
        </p:nvPicPr>
        <p:blipFill>
          <a:blip r:embed="rId4" cstate="print"/>
          <a:srcRect/>
          <a:stretch>
            <a:fillRect/>
          </a:stretch>
        </p:blipFill>
        <p:spPr bwMode="auto">
          <a:xfrm>
            <a:off x="685800" y="0"/>
            <a:ext cx="8001000" cy="6855858"/>
          </a:xfrm>
          <a:prstGeom prst="rect">
            <a:avLst/>
          </a:prstGeom>
          <a:noFill/>
          <a:ln w="9525">
            <a:noFill/>
            <a:miter lim="800000"/>
            <a:headEnd/>
            <a:tailEnd/>
          </a:ln>
        </p:spPr>
      </p:pic>
      <p:sp>
        <p:nvSpPr>
          <p:cNvPr id="5123" name="Rectangle 3"/>
          <p:cNvSpPr>
            <a:spLocks noGrp="1" noChangeArrowheads="1"/>
          </p:cNvSpPr>
          <p:nvPr>
            <p:ph type="ctrTitle"/>
          </p:nvPr>
        </p:nvSpPr>
        <p:spPr>
          <a:xfrm>
            <a:off x="800100" y="533400"/>
            <a:ext cx="7772400" cy="1143000"/>
          </a:xfrm>
        </p:spPr>
        <p:txBody>
          <a:bodyPr/>
          <a:lstStyle/>
          <a:p>
            <a:r>
              <a:rPr lang="en-US" sz="3600" b="1" i="1" dirty="0" smtClean="0"/>
              <a:t>Unit V Lesson I:</a:t>
            </a:r>
            <a:br>
              <a:rPr lang="en-US" sz="3600" b="1" i="1" dirty="0" smtClean="0"/>
            </a:br>
            <a:r>
              <a:rPr lang="en-US" sz="3600" b="1" i="1" dirty="0" smtClean="0"/>
              <a:t>“Jupiter”</a:t>
            </a:r>
          </a:p>
        </p:txBody>
      </p:sp>
      <p:sp>
        <p:nvSpPr>
          <p:cNvPr id="5124" name="Rectangle 4"/>
          <p:cNvSpPr>
            <a:spLocks noGrp="1" noChangeArrowheads="1"/>
          </p:cNvSpPr>
          <p:nvPr>
            <p:ph type="subTitle" idx="1"/>
          </p:nvPr>
        </p:nvSpPr>
        <p:spPr>
          <a:xfrm>
            <a:off x="1752600" y="4191000"/>
            <a:ext cx="5943600" cy="762000"/>
          </a:xfrm>
        </p:spPr>
        <p:txBody>
          <a:bodyPr/>
          <a:lstStyle/>
          <a:p>
            <a:pPr>
              <a:defRPr/>
            </a:pPr>
            <a:endParaRPr lang="en-US" b="1" dirty="0" smtClean="0"/>
          </a:p>
          <a:p>
            <a:pPr>
              <a:defRPr/>
            </a:pPr>
            <a:r>
              <a:rPr lang="en-US" sz="2800" b="1" i="1" dirty="0" smtClean="0">
                <a:solidFill>
                  <a:schemeClr val="tx2"/>
                </a:solidFill>
              </a:rPr>
              <a:t>Astronomy</a:t>
            </a:r>
          </a:p>
        </p:txBody>
      </p:sp>
    </p:spTree>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0"/>
                                        <p:tgtEl>
                                          <p:spTgt spid="5123"/>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124">
                                            <p:txEl>
                                              <p:pRg st="1" end="1"/>
                                            </p:txEl>
                                          </p:spTgt>
                                        </p:tgtEl>
                                        <p:attrNameLst>
                                          <p:attrName>style.visibility</p:attrName>
                                        </p:attrNameLst>
                                      </p:cBhvr>
                                      <p:to>
                                        <p:strVal val="visible"/>
                                      </p:to>
                                    </p:set>
                                    <p:animEffect transition="in" filter="fade">
                                      <p:cBhvr>
                                        <p:cTn id="10" dur="1000"/>
                                        <p:tgtEl>
                                          <p:spTgt spid="51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0"/>
            <a:ext cx="7772400" cy="914400"/>
          </a:xfrm>
        </p:spPr>
        <p:txBody>
          <a:bodyPr/>
          <a:lstStyle/>
          <a:p>
            <a:pPr>
              <a:defRPr/>
            </a:pPr>
            <a:r>
              <a:rPr lang="en-US" sz="3600" b="1" i="1" u="sng" dirty="0" smtClean="0"/>
              <a:t>Composition &amp; Structure</a:t>
            </a:r>
          </a:p>
        </p:txBody>
      </p:sp>
      <p:sp>
        <p:nvSpPr>
          <p:cNvPr id="45059" name="Rectangle 3"/>
          <p:cNvSpPr>
            <a:spLocks noGrp="1" noChangeArrowheads="1"/>
          </p:cNvSpPr>
          <p:nvPr>
            <p:ph type="body" idx="1"/>
          </p:nvPr>
        </p:nvSpPr>
        <p:spPr>
          <a:xfrm>
            <a:off x="381000" y="914400"/>
            <a:ext cx="8534400" cy="2895600"/>
          </a:xfrm>
        </p:spPr>
        <p:txBody>
          <a:bodyPr/>
          <a:lstStyle/>
          <a:p>
            <a:pPr>
              <a:buClr>
                <a:schemeClr val="tx1"/>
              </a:buClr>
              <a:buFontTx/>
              <a:buChar char="•"/>
              <a:defRPr/>
            </a:pPr>
            <a:r>
              <a:rPr lang="en-US" sz="3600" b="1" dirty="0" smtClean="0"/>
              <a:t>93% hydrogen; 7% helium with trace gases (methane, water vapor, ammonia etc.)</a:t>
            </a:r>
          </a:p>
          <a:p>
            <a:pPr>
              <a:buClr>
                <a:schemeClr val="tx1"/>
              </a:buClr>
              <a:buFontTx/>
              <a:buChar char="•"/>
              <a:defRPr/>
            </a:pPr>
            <a:r>
              <a:rPr lang="en-US" sz="3600" b="1" dirty="0" smtClean="0"/>
              <a:t>Temperatures increase below the cloud tops towards the core</a:t>
            </a:r>
          </a:p>
          <a:p>
            <a:pPr>
              <a:buFontTx/>
              <a:buChar char="•"/>
              <a:defRPr/>
            </a:pPr>
            <a:endParaRPr lang="en-US" sz="4400" b="1" dirty="0" smtClean="0"/>
          </a:p>
          <a:p>
            <a:pPr marL="0" indent="0">
              <a:buNone/>
              <a:defRPr/>
            </a:pPr>
            <a:endParaRPr lang="en-US" sz="4800" b="1" dirty="0" smtClean="0"/>
          </a:p>
        </p:txBody>
      </p:sp>
      <p:pic>
        <p:nvPicPr>
          <p:cNvPr id="2050" name="Picture 2" descr="http://en.es-static.us/upl/2011/08/Jupiter-lay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843153"/>
            <a:ext cx="4191000" cy="29996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diamond(in)">
                                      <p:cBhvr>
                                        <p:cTn id="7" dur="1000"/>
                                        <p:tgtEl>
                                          <p:spTgt spid="45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barn(outHorizontal)">
                                      <p:cBhvr>
                                        <p:cTn id="12" dur="750"/>
                                        <p:tgtEl>
                                          <p:spTgt spid="450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8" descr="interior"/>
          <p:cNvPicPr>
            <a:picLocks noChangeAspect="1" noChangeArrowheads="1"/>
          </p:cNvPicPr>
          <p:nvPr/>
        </p:nvPicPr>
        <p:blipFill>
          <a:blip r:embed="rId3" cstate="print"/>
          <a:srcRect/>
          <a:stretch>
            <a:fillRect/>
          </a:stretch>
        </p:blipFill>
        <p:spPr bwMode="auto">
          <a:xfrm>
            <a:off x="5377544" y="2057400"/>
            <a:ext cx="3766456" cy="3558301"/>
          </a:xfrm>
          <a:prstGeom prst="rect">
            <a:avLst/>
          </a:prstGeom>
          <a:noFill/>
          <a:ln w="9525">
            <a:noFill/>
            <a:miter lim="800000"/>
            <a:headEnd/>
            <a:tailEnd/>
          </a:ln>
        </p:spPr>
      </p:pic>
      <p:sp>
        <p:nvSpPr>
          <p:cNvPr id="15363" name="Rectangle 3"/>
          <p:cNvSpPr>
            <a:spLocks noGrp="1" noChangeArrowheads="1"/>
          </p:cNvSpPr>
          <p:nvPr>
            <p:ph type="title"/>
          </p:nvPr>
        </p:nvSpPr>
        <p:spPr>
          <a:xfrm>
            <a:off x="685800" y="76200"/>
            <a:ext cx="7772400" cy="762000"/>
          </a:xfrm>
        </p:spPr>
        <p:txBody>
          <a:bodyPr/>
          <a:lstStyle/>
          <a:p>
            <a:pPr>
              <a:defRPr/>
            </a:pPr>
            <a:r>
              <a:rPr lang="en-US" sz="3600" b="1" i="1" u="sng" dirty="0" smtClean="0"/>
              <a:t>Composition &amp; Structure</a:t>
            </a:r>
          </a:p>
        </p:txBody>
      </p:sp>
      <p:sp>
        <p:nvSpPr>
          <p:cNvPr id="15364" name="Rectangle 4"/>
          <p:cNvSpPr>
            <a:spLocks noGrp="1" noChangeArrowheads="1"/>
          </p:cNvSpPr>
          <p:nvPr>
            <p:ph type="body" idx="1"/>
          </p:nvPr>
        </p:nvSpPr>
        <p:spPr>
          <a:xfrm>
            <a:off x="381000" y="1066800"/>
            <a:ext cx="5638800" cy="3886200"/>
          </a:xfrm>
        </p:spPr>
        <p:txBody>
          <a:bodyPr/>
          <a:lstStyle/>
          <a:p>
            <a:pPr>
              <a:buClr>
                <a:schemeClr val="tx1"/>
              </a:buClr>
              <a:buFontTx/>
              <a:buChar char="•"/>
              <a:defRPr/>
            </a:pPr>
            <a:r>
              <a:rPr lang="en-US" sz="3600" b="1" dirty="0" smtClean="0"/>
              <a:t>May contain a rocky core at least 12 times Earth’s mass</a:t>
            </a:r>
          </a:p>
          <a:p>
            <a:pPr>
              <a:buClr>
                <a:schemeClr val="tx1"/>
              </a:buClr>
              <a:buFontTx/>
              <a:buChar char="•"/>
              <a:defRPr/>
            </a:pPr>
            <a:r>
              <a:rPr lang="en-US" sz="3600" b="1" dirty="0" smtClean="0"/>
              <a:t>Core surrounded by an ocean of liquid metallic hydrogen</a:t>
            </a:r>
          </a:p>
          <a:p>
            <a:pPr>
              <a:buClr>
                <a:schemeClr val="tx1"/>
              </a:buClr>
              <a:buFontTx/>
              <a:buChar char="•"/>
              <a:defRPr/>
            </a:pPr>
            <a:r>
              <a:rPr lang="en-US" sz="3600" b="1" dirty="0" smtClean="0"/>
              <a:t>Gaseous hydrogen surrounds the liquid</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Effect transition="in" filter="fade">
                                      <p:cBhvr>
                                        <p:cTn id="7" dur="1000"/>
                                        <p:tgtEl>
                                          <p:spTgt spid="153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5364">
                                            <p:txEl>
                                              <p:pRg st="1" end="1"/>
                                            </p:txEl>
                                          </p:spTgt>
                                        </p:tgtEl>
                                        <p:attrNameLst>
                                          <p:attrName>style.visibility</p:attrName>
                                        </p:attrNameLst>
                                      </p:cBhvr>
                                      <p:to>
                                        <p:strVal val="visible"/>
                                      </p:to>
                                    </p:set>
                                    <p:animEffect transition="in" filter="barn(outVertical)">
                                      <p:cBhvr>
                                        <p:cTn id="12" dur="750"/>
                                        <p:tgtEl>
                                          <p:spTgt spid="153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4">
                                            <p:txEl>
                                              <p:pRg st="2" end="2"/>
                                            </p:txEl>
                                          </p:spTgt>
                                        </p:tgtEl>
                                        <p:attrNameLst>
                                          <p:attrName>style.visibility</p:attrName>
                                        </p:attrNameLst>
                                      </p:cBhvr>
                                      <p:to>
                                        <p:strVal val="visible"/>
                                      </p:to>
                                    </p:set>
                                    <p:animEffect transition="in" filter="fade">
                                      <p:cBhvr>
                                        <p:cTn id="17" dur="1000"/>
                                        <p:tgtEl>
                                          <p:spTgt spid="1536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uiExpand="1"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76200"/>
            <a:ext cx="7772400" cy="762000"/>
          </a:xfrm>
        </p:spPr>
        <p:txBody>
          <a:bodyPr/>
          <a:lstStyle/>
          <a:p>
            <a:pPr>
              <a:defRPr/>
            </a:pPr>
            <a:r>
              <a:rPr lang="en-US" sz="3200" b="1" i="1" dirty="0" smtClean="0"/>
              <a:t>Planetary Structure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3979" y="838201"/>
            <a:ext cx="5869821" cy="59613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10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7" descr="This looping animation shows the movement of Jupiter's counter-rotating cloud bands. In this image, the planet's exterior is mapped onto a cylindrical projection."/>
          <p:cNvPicPr>
            <a:picLocks noChangeAspect="1" noChangeArrowheads="1" noCrop="1"/>
          </p:cNvPicPr>
          <p:nvPr/>
        </p:nvPicPr>
        <p:blipFill>
          <a:blip r:embed="rId3" cstate="print"/>
          <a:srcRect/>
          <a:stretch>
            <a:fillRect/>
          </a:stretch>
        </p:blipFill>
        <p:spPr bwMode="auto">
          <a:xfrm>
            <a:off x="0" y="3276600"/>
            <a:ext cx="9144000" cy="3035300"/>
          </a:xfrm>
          <a:prstGeom prst="rect">
            <a:avLst/>
          </a:prstGeom>
          <a:noFill/>
          <a:ln w="9525">
            <a:noFill/>
            <a:miter lim="800000"/>
            <a:headEnd/>
            <a:tailEnd/>
          </a:ln>
        </p:spPr>
      </p:pic>
      <p:sp>
        <p:nvSpPr>
          <p:cNvPr id="55298" name="Rectangle 2"/>
          <p:cNvSpPr>
            <a:spLocks noGrp="1" noChangeArrowheads="1"/>
          </p:cNvSpPr>
          <p:nvPr>
            <p:ph type="title"/>
          </p:nvPr>
        </p:nvSpPr>
        <p:spPr>
          <a:xfrm>
            <a:off x="685800" y="228600"/>
            <a:ext cx="7772400" cy="685800"/>
          </a:xfrm>
        </p:spPr>
        <p:txBody>
          <a:bodyPr/>
          <a:lstStyle/>
          <a:p>
            <a:pPr>
              <a:defRPr/>
            </a:pPr>
            <a:r>
              <a:rPr lang="en-US" sz="3600" b="1" i="1" u="sng" dirty="0" smtClean="0"/>
              <a:t>Composition &amp; Structure</a:t>
            </a:r>
          </a:p>
        </p:txBody>
      </p:sp>
      <p:sp>
        <p:nvSpPr>
          <p:cNvPr id="55299" name="Rectangle 3"/>
          <p:cNvSpPr>
            <a:spLocks noGrp="1" noChangeArrowheads="1"/>
          </p:cNvSpPr>
          <p:nvPr>
            <p:ph type="body" idx="1"/>
          </p:nvPr>
        </p:nvSpPr>
        <p:spPr>
          <a:xfrm>
            <a:off x="685800" y="1143000"/>
            <a:ext cx="7772400" cy="4800600"/>
          </a:xfrm>
        </p:spPr>
        <p:txBody>
          <a:bodyPr/>
          <a:lstStyle/>
          <a:p>
            <a:pPr>
              <a:lnSpc>
                <a:spcPct val="90000"/>
              </a:lnSpc>
              <a:buClr>
                <a:schemeClr val="tx1"/>
              </a:buClr>
              <a:buFontTx/>
              <a:buChar char="•"/>
              <a:defRPr/>
            </a:pPr>
            <a:r>
              <a:rPr lang="en-US" sz="3600" b="1" dirty="0" smtClean="0"/>
              <a:t>Cloud bands move up to 240 mph</a:t>
            </a:r>
          </a:p>
          <a:p>
            <a:pPr>
              <a:lnSpc>
                <a:spcPct val="90000"/>
              </a:lnSpc>
              <a:buClr>
                <a:schemeClr val="tx1"/>
              </a:buClr>
              <a:buFontTx/>
              <a:buChar char="•"/>
              <a:defRPr/>
            </a:pPr>
            <a:r>
              <a:rPr lang="en-US" sz="3600" b="1" dirty="0" smtClean="0"/>
              <a:t>Different colors indicate different chemical make-up</a:t>
            </a:r>
          </a:p>
          <a:p>
            <a:pPr>
              <a:lnSpc>
                <a:spcPct val="90000"/>
              </a:lnSpc>
              <a:buClr>
                <a:schemeClr val="tx1"/>
              </a:buClr>
              <a:buFontTx/>
              <a:buChar char="•"/>
              <a:defRPr/>
            </a:pPr>
            <a:r>
              <a:rPr lang="en-US" sz="3600" b="1" dirty="0" smtClean="0"/>
              <a:t>Huge thunderstorms &amp; hurricane-like features</a:t>
            </a:r>
          </a:p>
          <a:p>
            <a:pPr>
              <a:lnSpc>
                <a:spcPct val="90000"/>
              </a:lnSpc>
              <a:buClr>
                <a:schemeClr val="tx1"/>
              </a:buClr>
              <a:buFontTx/>
              <a:buChar char="•"/>
              <a:defRPr/>
            </a:pPr>
            <a:r>
              <a:rPr lang="en-US" sz="3600" b="1" dirty="0" smtClean="0"/>
              <a:t>Lightning is common</a:t>
            </a:r>
          </a:p>
        </p:txBody>
      </p:sp>
    </p:spTree>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wipe(left)">
                                      <p:cBhvr>
                                        <p:cTn id="7" dur="750"/>
                                        <p:tgtEl>
                                          <p:spTgt spid="55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299">
                                            <p:txEl>
                                              <p:pRg st="1" end="1"/>
                                            </p:txEl>
                                          </p:spTgt>
                                        </p:tgtEl>
                                        <p:attrNameLst>
                                          <p:attrName>style.visibility</p:attrName>
                                        </p:attrNameLst>
                                      </p:cBhvr>
                                      <p:to>
                                        <p:strVal val="visible"/>
                                      </p:to>
                                    </p:set>
                                    <p:animEffect transition="in" filter="fade">
                                      <p:cBhvr>
                                        <p:cTn id="12" dur="1000"/>
                                        <p:tgtEl>
                                          <p:spTgt spid="552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5299">
                                            <p:txEl>
                                              <p:pRg st="2" end="2"/>
                                            </p:txEl>
                                          </p:spTgt>
                                        </p:tgtEl>
                                        <p:attrNameLst>
                                          <p:attrName>style.visibility</p:attrName>
                                        </p:attrNameLst>
                                      </p:cBhvr>
                                      <p:to>
                                        <p:strVal val="visible"/>
                                      </p:to>
                                    </p:set>
                                    <p:animEffect transition="in" filter="barn(inVertical)">
                                      <p:cBhvr>
                                        <p:cTn id="17" dur="750"/>
                                        <p:tgtEl>
                                          <p:spTgt spid="552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5299">
                                            <p:txEl>
                                              <p:pRg st="3" end="3"/>
                                            </p:txEl>
                                          </p:spTgt>
                                        </p:tgtEl>
                                        <p:attrNameLst>
                                          <p:attrName>style.visibility</p:attrName>
                                        </p:attrNameLst>
                                      </p:cBhvr>
                                      <p:to>
                                        <p:strVal val="visible"/>
                                      </p:to>
                                    </p:set>
                                    <p:animEffect transition="in" filter="circle(in)">
                                      <p:cBhvr>
                                        <p:cTn id="22" dur="1000"/>
                                        <p:tgtEl>
                                          <p:spTgt spid="552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15" descr="vg1_p21283"/>
          <p:cNvPicPr>
            <a:picLocks noChangeAspect="1" noChangeArrowheads="1"/>
          </p:cNvPicPr>
          <p:nvPr/>
        </p:nvPicPr>
        <p:blipFill>
          <a:blip r:embed="rId3" cstate="print"/>
          <a:srcRect/>
          <a:stretch>
            <a:fillRect/>
          </a:stretch>
        </p:blipFill>
        <p:spPr bwMode="auto">
          <a:xfrm>
            <a:off x="914400" y="0"/>
            <a:ext cx="7086600" cy="6781799"/>
          </a:xfrm>
          <a:prstGeom prst="rect">
            <a:avLst/>
          </a:prstGeom>
          <a:noFill/>
          <a:ln w="9525">
            <a:noFill/>
            <a:miter lim="800000"/>
            <a:headEnd/>
            <a:tailEnd/>
          </a:ln>
        </p:spPr>
      </p:pic>
      <p:sp>
        <p:nvSpPr>
          <p:cNvPr id="21506" name="Rectangle 2"/>
          <p:cNvSpPr>
            <a:spLocks noGrp="1" noChangeArrowheads="1"/>
          </p:cNvSpPr>
          <p:nvPr>
            <p:ph type="title"/>
          </p:nvPr>
        </p:nvSpPr>
        <p:spPr>
          <a:xfrm>
            <a:off x="685800" y="0"/>
            <a:ext cx="8077200" cy="1066800"/>
          </a:xfrm>
        </p:spPr>
        <p:txBody>
          <a:bodyPr/>
          <a:lstStyle/>
          <a:p>
            <a:pPr>
              <a:defRPr/>
            </a:pPr>
            <a:r>
              <a:rPr lang="en-US" sz="3200" b="1" i="1" dirty="0" smtClean="0"/>
              <a:t>Lightning on Jupiter’s Night Side - Voyager 1</a:t>
            </a:r>
          </a:p>
        </p:txBody>
      </p:sp>
      <p:sp>
        <p:nvSpPr>
          <p:cNvPr id="21507" name="Rectangle 3"/>
          <p:cNvSpPr>
            <a:spLocks noGrp="1" noChangeArrowheads="1"/>
          </p:cNvSpPr>
          <p:nvPr>
            <p:ph type="body" idx="1"/>
          </p:nvPr>
        </p:nvSpPr>
        <p:spPr>
          <a:xfrm>
            <a:off x="457200" y="1066800"/>
            <a:ext cx="8382000" cy="609600"/>
          </a:xfrm>
        </p:spPr>
        <p:txBody>
          <a:bodyPr/>
          <a:lstStyle/>
          <a:p>
            <a:pPr>
              <a:lnSpc>
                <a:spcPct val="90000"/>
              </a:lnSpc>
              <a:buFontTx/>
              <a:buNone/>
              <a:defRPr/>
            </a:pPr>
            <a:endParaRPr lang="en-US" sz="4800" b="1" dirty="0" smtClean="0"/>
          </a:p>
          <a:p>
            <a:pPr>
              <a:lnSpc>
                <a:spcPct val="90000"/>
              </a:lnSpc>
              <a:buFontTx/>
              <a:buChar char="•"/>
              <a:defRPr/>
            </a:pPr>
            <a:endParaRPr lang="en-US" sz="4800" b="1" dirty="0" smtClean="0"/>
          </a:p>
        </p:txBody>
      </p:sp>
      <p:sp>
        <p:nvSpPr>
          <p:cNvPr id="2" name="Oval 1"/>
          <p:cNvSpPr/>
          <p:nvPr/>
        </p:nvSpPr>
        <p:spPr bwMode="auto">
          <a:xfrm>
            <a:off x="3124200" y="3858768"/>
            <a:ext cx="1143000" cy="914400"/>
          </a:xfrm>
          <a:prstGeom prst="ellipse">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 name="Oval 2"/>
          <p:cNvSpPr/>
          <p:nvPr/>
        </p:nvSpPr>
        <p:spPr bwMode="auto">
          <a:xfrm>
            <a:off x="5141976" y="5007864"/>
            <a:ext cx="990600" cy="838200"/>
          </a:xfrm>
          <a:prstGeom prst="ellipse">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 name="Oval 3"/>
          <p:cNvSpPr/>
          <p:nvPr/>
        </p:nvSpPr>
        <p:spPr bwMode="auto">
          <a:xfrm>
            <a:off x="6324600" y="4626864"/>
            <a:ext cx="914400" cy="762000"/>
          </a:xfrm>
          <a:prstGeom prst="ellipse">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7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506"/>
                                        </p:tgtEl>
                                        <p:attrNameLst>
                                          <p:attrName>style.visibility</p:attrName>
                                        </p:attrNameLst>
                                      </p:cBhvr>
                                      <p:to>
                                        <p:strVal val="visible"/>
                                      </p:to>
                                    </p:set>
                                    <p:animEffect transition="in" filter="fade">
                                      <p:cBhvr>
                                        <p:cTn id="10" dur="1000"/>
                                        <p:tgtEl>
                                          <p:spTgt spid="21506"/>
                                        </p:tgtEl>
                                      </p:cBhvr>
                                    </p:animEffect>
                                  </p:childTnLst>
                                </p:cTn>
                              </p:par>
                              <p:par>
                                <p:cTn id="11" presetID="16" presetClass="entr" presetSubtype="21" fill="hold" grpId="0" nodeType="withEffect">
                                  <p:stCondLst>
                                    <p:cond delay="325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1000"/>
                                        <p:tgtEl>
                                          <p:spTgt spid="3"/>
                                        </p:tgtEl>
                                      </p:cBhvr>
                                    </p:animEffect>
                                  </p:childTnLst>
                                </p:cTn>
                              </p:par>
                              <p:par>
                                <p:cTn id="14" presetID="21" presetClass="entr" presetSubtype="1" fill="hold" grpId="0" nodeType="withEffect">
                                  <p:stCondLst>
                                    <p:cond delay="425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 grpId="0" animBg="1"/>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9" name="Picture 5" descr="impact"/>
          <p:cNvPicPr>
            <a:picLocks noChangeAspect="1" noChangeArrowheads="1"/>
          </p:cNvPicPr>
          <p:nvPr/>
        </p:nvPicPr>
        <p:blipFill>
          <a:blip r:embed="rId3" cstate="print"/>
          <a:srcRect/>
          <a:stretch>
            <a:fillRect/>
          </a:stretch>
        </p:blipFill>
        <p:spPr bwMode="auto">
          <a:xfrm>
            <a:off x="4267200" y="2362200"/>
            <a:ext cx="4343400" cy="4010025"/>
          </a:xfrm>
          <a:prstGeom prst="rect">
            <a:avLst/>
          </a:prstGeom>
          <a:noFill/>
        </p:spPr>
      </p:pic>
      <p:pic>
        <p:nvPicPr>
          <p:cNvPr id="52231" name="Picture 7" descr="jupiter-comet-impact"/>
          <p:cNvPicPr>
            <a:picLocks noChangeAspect="1" noChangeArrowheads="1"/>
          </p:cNvPicPr>
          <p:nvPr/>
        </p:nvPicPr>
        <p:blipFill>
          <a:blip r:embed="rId4" cstate="print"/>
          <a:srcRect/>
          <a:stretch>
            <a:fillRect/>
          </a:stretch>
        </p:blipFill>
        <p:spPr bwMode="auto">
          <a:xfrm>
            <a:off x="381000" y="990600"/>
            <a:ext cx="3390900" cy="4362450"/>
          </a:xfrm>
          <a:prstGeom prst="rect">
            <a:avLst/>
          </a:prstGeom>
          <a:noFill/>
        </p:spPr>
      </p:pic>
      <p:sp>
        <p:nvSpPr>
          <p:cNvPr id="52226" name="Rectangle 2"/>
          <p:cNvSpPr>
            <a:spLocks noGrp="1" noChangeArrowheads="1"/>
          </p:cNvSpPr>
          <p:nvPr>
            <p:ph type="title"/>
          </p:nvPr>
        </p:nvSpPr>
        <p:spPr>
          <a:xfrm>
            <a:off x="685800" y="152400"/>
            <a:ext cx="7772400" cy="838200"/>
          </a:xfrm>
          <a:noFill/>
          <a:ln/>
        </p:spPr>
        <p:txBody>
          <a:bodyPr/>
          <a:lstStyle/>
          <a:p>
            <a:r>
              <a:rPr lang="en-US" sz="3200" b="1" i="1" dirty="0" smtClean="0">
                <a:effectLst>
                  <a:outerShdw blurRad="38100" dist="38100" dir="2700000" algn="tl">
                    <a:srgbClr val="000000">
                      <a:alpha val="43137"/>
                    </a:srgbClr>
                  </a:outerShdw>
                </a:effectLst>
              </a:rPr>
              <a:t>Comet Shoemaker-Levy 9 Impact (1994)</a:t>
            </a:r>
          </a:p>
        </p:txBody>
      </p:sp>
      <p:sp>
        <p:nvSpPr>
          <p:cNvPr id="52227" name="Rectangle 3"/>
          <p:cNvSpPr>
            <a:spLocks noGrp="1" noChangeArrowheads="1"/>
          </p:cNvSpPr>
          <p:nvPr>
            <p:ph type="body" idx="1"/>
          </p:nvPr>
        </p:nvSpPr>
        <p:spPr>
          <a:xfrm>
            <a:off x="814754" y="1238250"/>
            <a:ext cx="7772400" cy="1276350"/>
          </a:xfrm>
          <a:noFill/>
          <a:ln/>
        </p:spPr>
        <p:txBody>
          <a:bodyPr/>
          <a:lstStyle/>
          <a:p>
            <a:pPr marL="0" indent="0" algn="ctr">
              <a:buNone/>
            </a:pPr>
            <a:r>
              <a:rPr lang="en-US" b="1" i="1" dirty="0" smtClean="0">
                <a:effectLst>
                  <a:outerShdw blurRad="38100" dist="38100" dir="2700000" algn="tl">
                    <a:srgbClr val="000000">
                      <a:alpha val="43137"/>
                    </a:srgbClr>
                  </a:outerShdw>
                </a:effectLst>
                <a:hlinkClick r:id="rId5"/>
              </a:rPr>
              <a:t>Video (1:10) “Jupiter Explosion: A Comet’s Tale</a:t>
            </a:r>
            <a:r>
              <a:rPr lang="en-US" b="1" i="1" dirty="0" smtClean="0">
                <a:solidFill>
                  <a:srgbClr val="FF0000"/>
                </a:solidFill>
                <a:effectLst>
                  <a:outerShdw blurRad="38100" dist="38100" dir="2700000" algn="tl">
                    <a:srgbClr val="000000">
                      <a:alpha val="43137"/>
                    </a:srgbClr>
                  </a:outerShdw>
                </a:effectLst>
              </a:rPr>
              <a:t>”</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1000"/>
                                        <p:tgtEl>
                                          <p:spTgt spid="52226"/>
                                        </p:tgtEl>
                                      </p:cBhvr>
                                    </p:animEffect>
                                  </p:childTnLst>
                                </p:cTn>
                              </p:par>
                              <p:par>
                                <p:cTn id="8" presetID="16" presetClass="entr" presetSubtype="21" fill="hold" nodeType="withEffect">
                                  <p:stCondLst>
                                    <p:cond delay="750"/>
                                  </p:stCondLst>
                                  <p:childTnLst>
                                    <p:set>
                                      <p:cBhvr>
                                        <p:cTn id="9" dur="1" fill="hold">
                                          <p:stCondLst>
                                            <p:cond delay="0"/>
                                          </p:stCondLst>
                                        </p:cTn>
                                        <p:tgtEl>
                                          <p:spTgt spid="52231"/>
                                        </p:tgtEl>
                                        <p:attrNameLst>
                                          <p:attrName>style.visibility</p:attrName>
                                        </p:attrNameLst>
                                      </p:cBhvr>
                                      <p:to>
                                        <p:strVal val="visible"/>
                                      </p:to>
                                    </p:set>
                                    <p:animEffect transition="in" filter="barn(inVertical)">
                                      <p:cBhvr>
                                        <p:cTn id="10" dur="1000"/>
                                        <p:tgtEl>
                                          <p:spTgt spid="52231"/>
                                        </p:tgtEl>
                                      </p:cBhvr>
                                    </p:animEffect>
                                  </p:childTnLst>
                                </p:cTn>
                              </p:par>
                              <p:par>
                                <p:cTn id="11" presetID="6" presetClass="entr" presetSubtype="16" fill="hold" nodeType="withEffect">
                                  <p:stCondLst>
                                    <p:cond delay="5000"/>
                                  </p:stCondLst>
                                  <p:childTnLst>
                                    <p:set>
                                      <p:cBhvr>
                                        <p:cTn id="12" dur="1" fill="hold">
                                          <p:stCondLst>
                                            <p:cond delay="0"/>
                                          </p:stCondLst>
                                        </p:cTn>
                                        <p:tgtEl>
                                          <p:spTgt spid="52229"/>
                                        </p:tgtEl>
                                        <p:attrNameLst>
                                          <p:attrName>style.visibility</p:attrName>
                                        </p:attrNameLst>
                                      </p:cBhvr>
                                      <p:to>
                                        <p:strVal val="visible"/>
                                      </p:to>
                                    </p:set>
                                    <p:animEffect transition="in" filter="circle(in)">
                                      <p:cBhvr>
                                        <p:cTn id="13" dur="1250"/>
                                        <p:tgtEl>
                                          <p:spTgt spid="52229"/>
                                        </p:tgtEl>
                                      </p:cBhvr>
                                    </p:animEffect>
                                  </p:childTnLst>
                                </p:cTn>
                              </p:par>
                              <p:par>
                                <p:cTn id="14" presetID="10" presetClass="entr" presetSubtype="0" fill="hold" grpId="0" nodeType="withEffect">
                                  <p:stCondLst>
                                    <p:cond delay="8500"/>
                                  </p:stCondLst>
                                  <p:childTnLst>
                                    <p:set>
                                      <p:cBhvr>
                                        <p:cTn id="15" dur="1" fill="hold">
                                          <p:stCondLst>
                                            <p:cond delay="0"/>
                                          </p:stCondLst>
                                        </p:cTn>
                                        <p:tgtEl>
                                          <p:spTgt spid="52227">
                                            <p:txEl>
                                              <p:pRg st="0" end="0"/>
                                            </p:txEl>
                                          </p:spTgt>
                                        </p:tgtEl>
                                        <p:attrNameLst>
                                          <p:attrName>style.visibility</p:attrName>
                                        </p:attrNameLst>
                                      </p:cBhvr>
                                      <p:to>
                                        <p:strVal val="visible"/>
                                      </p:to>
                                    </p:set>
                                    <p:animEffect transition="in" filter="fade">
                                      <p:cBhvr>
                                        <p:cTn id="16" dur="1000"/>
                                        <p:tgtEl>
                                          <p:spTgt spid="522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3" name="Picture 5" descr="Chain of impact craters on Ganymede.jpg"/>
          <p:cNvPicPr>
            <a:picLocks noChangeAspect="1" noChangeArrowheads="1"/>
          </p:cNvPicPr>
          <p:nvPr/>
        </p:nvPicPr>
        <p:blipFill>
          <a:blip r:embed="rId3" cstate="print"/>
          <a:srcRect/>
          <a:stretch>
            <a:fillRect/>
          </a:stretch>
        </p:blipFill>
        <p:spPr bwMode="auto">
          <a:xfrm>
            <a:off x="1752600" y="1036638"/>
            <a:ext cx="5726113" cy="5821362"/>
          </a:xfrm>
          <a:prstGeom prst="rect">
            <a:avLst/>
          </a:prstGeom>
          <a:noFill/>
        </p:spPr>
      </p:pic>
      <p:sp>
        <p:nvSpPr>
          <p:cNvPr id="53250" name="Rectangle 2"/>
          <p:cNvSpPr>
            <a:spLocks noGrp="1" noChangeArrowheads="1"/>
          </p:cNvSpPr>
          <p:nvPr>
            <p:ph type="title"/>
          </p:nvPr>
        </p:nvSpPr>
        <p:spPr>
          <a:xfrm>
            <a:off x="685800" y="0"/>
            <a:ext cx="7772400" cy="1219200"/>
          </a:xfrm>
          <a:noFill/>
          <a:ln/>
        </p:spPr>
        <p:txBody>
          <a:bodyPr/>
          <a:lstStyle/>
          <a:p>
            <a:r>
              <a:rPr lang="en-US" sz="3200" b="1" i="1" dirty="0" smtClean="0">
                <a:effectLst>
                  <a:outerShdw blurRad="38100" dist="38100" dir="2700000" algn="tl">
                    <a:srgbClr val="000000">
                      <a:alpha val="43137"/>
                    </a:srgbClr>
                  </a:outerShdw>
                </a:effectLst>
              </a:rPr>
              <a:t>Jupiter’s Moon Ganymede’s Surface – String </a:t>
            </a:r>
            <a:r>
              <a:rPr lang="en-US" sz="3200" b="1" i="1" dirty="0" err="1" smtClean="0">
                <a:effectLst>
                  <a:outerShdw blurRad="38100" dist="38100" dir="2700000" algn="tl">
                    <a:srgbClr val="000000">
                      <a:alpha val="43137"/>
                    </a:srgbClr>
                  </a:outerShdw>
                </a:effectLst>
              </a:rPr>
              <a:t>Cometary</a:t>
            </a:r>
            <a:r>
              <a:rPr lang="en-US" sz="3200" b="1" i="1" dirty="0" smtClean="0">
                <a:effectLst>
                  <a:outerShdw blurRad="38100" dist="38100" dir="2700000" algn="tl">
                    <a:srgbClr val="000000">
                      <a:alpha val="43137"/>
                    </a:srgbClr>
                  </a:outerShdw>
                </a:effectLst>
              </a:rPr>
              <a:t> Impact</a:t>
            </a:r>
          </a:p>
        </p:txBody>
      </p:sp>
      <p:sp>
        <p:nvSpPr>
          <p:cNvPr id="4" name="Oval 3"/>
          <p:cNvSpPr/>
          <p:nvPr/>
        </p:nvSpPr>
        <p:spPr bwMode="auto">
          <a:xfrm>
            <a:off x="2873830" y="2690018"/>
            <a:ext cx="4604884" cy="2567781"/>
          </a:xfrm>
          <a:prstGeom prst="ellipse">
            <a:avLst/>
          </a:prstGeom>
          <a:noFill/>
          <a:ln w="12700" cap="flat" cmpd="sng" algn="ctr">
            <a:solidFill>
              <a:schemeClr val="tx1"/>
            </a:solidFill>
            <a:prstDash val="solid"/>
            <a:round/>
            <a:headEnd type="none" w="sm" len="sm"/>
            <a:tailEnd type="none" w="sm" len="sm"/>
          </a:ln>
          <a:effectLst>
            <a:glow rad="63500">
              <a:schemeClr val="accent1">
                <a:satMod val="175000"/>
                <a:alpha val="40000"/>
              </a:schemeClr>
            </a:glow>
            <a:outerShdw blurRad="50800" dist="38100" dir="8100000" algn="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wipe(left)">
                                      <p:cBhvr>
                                        <p:cTn id="7" dur="1000"/>
                                        <p:tgtEl>
                                          <p:spTgt spid="53250"/>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jupiter and moon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 y="304800"/>
            <a:ext cx="9144000" cy="6360496"/>
          </a:xfrm>
          <a:prstGeom prst="rect">
            <a:avLst/>
          </a:prstGeom>
          <a:noFill/>
          <a:extLst>
            <a:ext uri="{909E8E84-426E-40DD-AFC4-6F175D3DCCD1}">
              <a14:hiddenFill xmlns:a14="http://schemas.microsoft.com/office/drawing/2010/main">
                <a:solidFill>
                  <a:srgbClr val="FFFFFF"/>
                </a:solidFill>
              </a14:hiddenFill>
            </a:ext>
          </a:extLst>
        </p:spPr>
      </p:pic>
      <p:sp>
        <p:nvSpPr>
          <p:cNvPr id="56322" name="Rectangle 2"/>
          <p:cNvSpPr>
            <a:spLocks noGrp="1" noChangeArrowheads="1"/>
          </p:cNvSpPr>
          <p:nvPr>
            <p:ph type="title"/>
          </p:nvPr>
        </p:nvSpPr>
        <p:spPr>
          <a:xfrm>
            <a:off x="762000" y="228600"/>
            <a:ext cx="7772400" cy="685800"/>
          </a:xfrm>
        </p:spPr>
        <p:txBody>
          <a:bodyPr/>
          <a:lstStyle/>
          <a:p>
            <a:pPr>
              <a:defRPr/>
            </a:pPr>
            <a:r>
              <a:rPr lang="en-US" sz="3600" b="1" i="1" u="sng" dirty="0" smtClean="0"/>
              <a:t>Moons</a:t>
            </a:r>
          </a:p>
        </p:txBody>
      </p:sp>
      <p:sp>
        <p:nvSpPr>
          <p:cNvPr id="56323" name="Rectangle 3"/>
          <p:cNvSpPr>
            <a:spLocks noGrp="1" noChangeArrowheads="1"/>
          </p:cNvSpPr>
          <p:nvPr>
            <p:ph type="body" idx="1"/>
          </p:nvPr>
        </p:nvSpPr>
        <p:spPr>
          <a:xfrm>
            <a:off x="685800" y="1066800"/>
            <a:ext cx="8229600" cy="4724400"/>
          </a:xfrm>
        </p:spPr>
        <p:txBody>
          <a:bodyPr/>
          <a:lstStyle/>
          <a:p>
            <a:pPr>
              <a:buClr>
                <a:schemeClr val="tx1"/>
              </a:buClr>
              <a:buFontTx/>
              <a:buChar char="•"/>
            </a:pPr>
            <a:r>
              <a:rPr lang="en-US" sz="3600" b="1" dirty="0" smtClean="0"/>
              <a:t>Four major moons – </a:t>
            </a:r>
            <a:r>
              <a:rPr lang="en-US" sz="3600" b="1" i="1" dirty="0" smtClean="0"/>
              <a:t>Io, Europa, Ganymede &amp; </a:t>
            </a:r>
            <a:r>
              <a:rPr lang="en-US" sz="3600" b="1" i="1" dirty="0" err="1" smtClean="0"/>
              <a:t>Callisto</a:t>
            </a:r>
            <a:endParaRPr lang="en-US" sz="3600" b="1" i="1" dirty="0" smtClean="0"/>
          </a:p>
          <a:p>
            <a:pPr>
              <a:buClr>
                <a:schemeClr val="tx1"/>
              </a:buClr>
              <a:buFontTx/>
              <a:buChar char="•"/>
            </a:pPr>
            <a:r>
              <a:rPr lang="en-US" sz="3600" b="1" dirty="0" smtClean="0"/>
              <a:t>Each moon is about as large or larger than Earth’s single moon</a:t>
            </a:r>
          </a:p>
          <a:p>
            <a:pPr>
              <a:buClr>
                <a:schemeClr val="tx1"/>
              </a:buClr>
              <a:buFontTx/>
              <a:buChar char="•"/>
            </a:pPr>
            <a:r>
              <a:rPr lang="en-US" sz="3600" b="1" dirty="0" smtClean="0"/>
              <a:t>All orbit Jupiter </a:t>
            </a:r>
            <a:r>
              <a:rPr lang="en-US" sz="3600" b="1" i="1" dirty="0" smtClean="0"/>
              <a:t>synchronously</a:t>
            </a:r>
            <a:r>
              <a:rPr lang="en-US" sz="3600" b="1" i="1" dirty="0" smtClean="0">
                <a:solidFill>
                  <a:schemeClr val="tx2"/>
                </a:solidFill>
              </a:rPr>
              <a:t> </a:t>
            </a:r>
            <a:r>
              <a:rPr lang="en-US" sz="3600" b="1" dirty="0" smtClean="0"/>
              <a:t>like Earth’s Moon</a:t>
            </a:r>
          </a:p>
          <a:p>
            <a:pPr>
              <a:buFontTx/>
              <a:buChar char="•"/>
            </a:pPr>
            <a:endParaRPr lang="en-US" sz="4400" b="1" i="1" dirty="0" smtClean="0">
              <a:solidFill>
                <a:schemeClr val="tx2"/>
              </a:solidFill>
            </a:endParaRPr>
          </a:p>
          <a:p>
            <a:pPr>
              <a:buFontTx/>
              <a:buChar char="•"/>
            </a:pPr>
            <a:endParaRPr lang="en-US" sz="4800" b="1" i="1" dirty="0" smtClean="0"/>
          </a:p>
        </p:txBody>
      </p:sp>
    </p:spTree>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diamond(in)">
                                      <p:cBhvr>
                                        <p:cTn id="7" dur="1000"/>
                                        <p:tgtEl>
                                          <p:spTgt spid="5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6323">
                                            <p:txEl>
                                              <p:pRg st="1" end="1"/>
                                            </p:txEl>
                                          </p:spTgt>
                                        </p:tgtEl>
                                        <p:attrNameLst>
                                          <p:attrName>style.visibility</p:attrName>
                                        </p:attrNameLst>
                                      </p:cBhvr>
                                      <p:to>
                                        <p:strVal val="visible"/>
                                      </p:to>
                                    </p:set>
                                    <p:animEffect transition="in" filter="randombar(horizontal)">
                                      <p:cBhvr>
                                        <p:cTn id="12" dur="750"/>
                                        <p:tgtEl>
                                          <p:spTgt spid="563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6323">
                                            <p:txEl>
                                              <p:pRg st="2" end="2"/>
                                            </p:txEl>
                                          </p:spTgt>
                                        </p:tgtEl>
                                        <p:attrNameLst>
                                          <p:attrName>style.visibility</p:attrName>
                                        </p:attrNameLst>
                                      </p:cBhvr>
                                      <p:to>
                                        <p:strVal val="visible"/>
                                      </p:to>
                                    </p:set>
                                    <p:animEffect transition="in" filter="wheel(1)">
                                      <p:cBhvr>
                                        <p:cTn id="17" dur="750"/>
                                        <p:tgtEl>
                                          <p:spTgt spid="563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11" descr="Io_highest_resolution_true_color"/>
          <p:cNvPicPr>
            <a:picLocks noChangeAspect="1" noChangeArrowheads="1"/>
          </p:cNvPicPr>
          <p:nvPr/>
        </p:nvPicPr>
        <p:blipFill>
          <a:blip r:embed="rId3" cstate="print"/>
          <a:srcRect/>
          <a:stretch>
            <a:fillRect/>
          </a:stretch>
        </p:blipFill>
        <p:spPr bwMode="auto">
          <a:xfrm>
            <a:off x="1295400" y="0"/>
            <a:ext cx="6858000" cy="6858000"/>
          </a:xfrm>
          <a:prstGeom prst="rect">
            <a:avLst/>
          </a:prstGeom>
          <a:noFill/>
          <a:ln w="9525">
            <a:noFill/>
            <a:miter lim="800000"/>
            <a:headEnd/>
            <a:tailEnd/>
          </a:ln>
        </p:spPr>
      </p:pic>
      <p:sp>
        <p:nvSpPr>
          <p:cNvPr id="22530" name="Rectangle 2"/>
          <p:cNvSpPr>
            <a:spLocks noGrp="1" noChangeArrowheads="1"/>
          </p:cNvSpPr>
          <p:nvPr>
            <p:ph type="title"/>
          </p:nvPr>
        </p:nvSpPr>
        <p:spPr>
          <a:xfrm>
            <a:off x="914400" y="152400"/>
            <a:ext cx="7467600" cy="838200"/>
          </a:xfrm>
        </p:spPr>
        <p:txBody>
          <a:bodyPr/>
          <a:lstStyle/>
          <a:p>
            <a:pPr>
              <a:defRPr/>
            </a:pPr>
            <a:r>
              <a:rPr lang="en-US" sz="3600" b="1" i="1" u="sng" dirty="0" smtClean="0"/>
              <a:t>Moons</a:t>
            </a:r>
          </a:p>
        </p:txBody>
      </p:sp>
      <p:sp>
        <p:nvSpPr>
          <p:cNvPr id="22535" name="Rectangle 7"/>
          <p:cNvSpPr>
            <a:spLocks noGrp="1" noChangeArrowheads="1"/>
          </p:cNvSpPr>
          <p:nvPr>
            <p:ph type="body" idx="1"/>
          </p:nvPr>
        </p:nvSpPr>
        <p:spPr>
          <a:xfrm>
            <a:off x="457200" y="990600"/>
            <a:ext cx="8382000" cy="4724400"/>
          </a:xfrm>
        </p:spPr>
        <p:txBody>
          <a:bodyPr/>
          <a:lstStyle/>
          <a:p>
            <a:pPr>
              <a:buClr>
                <a:schemeClr val="tx1"/>
              </a:buClr>
              <a:buFontTx/>
              <a:buChar char="•"/>
              <a:defRPr/>
            </a:pPr>
            <a:r>
              <a:rPr lang="en-US" sz="3600" b="1" i="1" u="sng" dirty="0" smtClean="0"/>
              <a:t>Io</a:t>
            </a:r>
            <a:r>
              <a:rPr lang="en-US" sz="3600" b="1" dirty="0" smtClean="0"/>
              <a:t> – (closest) known as the “pizza moon”</a:t>
            </a:r>
          </a:p>
          <a:p>
            <a:pPr>
              <a:buClr>
                <a:schemeClr val="tx1"/>
              </a:buClr>
              <a:buFontTx/>
              <a:buChar char="•"/>
              <a:defRPr/>
            </a:pPr>
            <a:r>
              <a:rPr lang="en-US" sz="3600" b="1" dirty="0" smtClean="0"/>
              <a:t>Most volcanically (known) active body in the solar system</a:t>
            </a:r>
          </a:p>
          <a:p>
            <a:pPr>
              <a:buClr>
                <a:schemeClr val="tx1"/>
              </a:buClr>
              <a:buFontTx/>
              <a:buChar char="•"/>
              <a:defRPr/>
            </a:pPr>
            <a:r>
              <a:rPr lang="en-US" sz="3600" b="1" dirty="0" smtClean="0"/>
              <a:t>Over 400 active volcanoes</a:t>
            </a:r>
          </a:p>
        </p:txBody>
      </p:sp>
    </p:spTree>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535">
                                            <p:txEl>
                                              <p:pRg st="0" end="0"/>
                                            </p:txEl>
                                          </p:spTgt>
                                        </p:tgtEl>
                                        <p:attrNameLst>
                                          <p:attrName>style.visibility</p:attrName>
                                        </p:attrNameLst>
                                      </p:cBhvr>
                                      <p:to>
                                        <p:strVal val="visible"/>
                                      </p:to>
                                    </p:set>
                                    <p:animEffect transition="in" filter="circle(in)">
                                      <p:cBhvr>
                                        <p:cTn id="7" dur="1000"/>
                                        <p:tgtEl>
                                          <p:spTgt spid="225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535">
                                            <p:txEl>
                                              <p:pRg st="1" end="1"/>
                                            </p:txEl>
                                          </p:spTgt>
                                        </p:tgtEl>
                                        <p:attrNameLst>
                                          <p:attrName>style.visibility</p:attrName>
                                        </p:attrNameLst>
                                      </p:cBhvr>
                                      <p:to>
                                        <p:strVal val="visible"/>
                                      </p:to>
                                    </p:set>
                                    <p:animEffect transition="in" filter="fade">
                                      <p:cBhvr>
                                        <p:cTn id="12" dur="1000"/>
                                        <p:tgtEl>
                                          <p:spTgt spid="22535">
                                            <p:txEl>
                                              <p:pRg st="1" end="1"/>
                                            </p:txEl>
                                          </p:spTgt>
                                        </p:tgtEl>
                                      </p:cBhvr>
                                    </p:animEffect>
                                    <p:anim calcmode="lin" valueType="num">
                                      <p:cBhvr>
                                        <p:cTn id="13" dur="1000" fill="hold"/>
                                        <p:tgtEl>
                                          <p:spTgt spid="2253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25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2535">
                                            <p:txEl>
                                              <p:pRg st="2" end="2"/>
                                            </p:txEl>
                                          </p:spTgt>
                                        </p:tgtEl>
                                        <p:attrNameLst>
                                          <p:attrName>style.visibility</p:attrName>
                                        </p:attrNameLst>
                                      </p:cBhvr>
                                      <p:to>
                                        <p:strVal val="visible"/>
                                      </p:to>
                                    </p:set>
                                    <p:animEffect transition="in" filter="wipe(down)">
                                      <p:cBhvr>
                                        <p:cTn id="19" dur="1000"/>
                                        <p:tgtEl>
                                          <p:spTgt spid="225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8" descr="ioplume3"/>
          <p:cNvPicPr>
            <a:picLocks noChangeAspect="1" noChangeArrowheads="1" noCrop="1"/>
          </p:cNvPicPr>
          <p:nvPr/>
        </p:nvPicPr>
        <p:blipFill>
          <a:blip r:embed="rId3" cstate="print"/>
          <a:srcRect/>
          <a:stretch>
            <a:fillRect/>
          </a:stretch>
        </p:blipFill>
        <p:spPr bwMode="auto">
          <a:xfrm>
            <a:off x="5486400" y="3124200"/>
            <a:ext cx="3352800" cy="3352800"/>
          </a:xfrm>
          <a:prstGeom prst="rect">
            <a:avLst/>
          </a:prstGeom>
          <a:noFill/>
          <a:ln w="9525">
            <a:noFill/>
            <a:miter lim="800000"/>
            <a:headEnd/>
            <a:tailEnd/>
          </a:ln>
        </p:spPr>
      </p:pic>
      <p:pic>
        <p:nvPicPr>
          <p:cNvPr id="21507" name="Picture 7" descr="Image:Tvashtar volcano on Io from New Horizons.jpg"/>
          <p:cNvPicPr>
            <a:picLocks noChangeAspect="1" noChangeArrowheads="1"/>
          </p:cNvPicPr>
          <p:nvPr/>
        </p:nvPicPr>
        <p:blipFill>
          <a:blip r:embed="rId4" cstate="print"/>
          <a:srcRect/>
          <a:stretch>
            <a:fillRect/>
          </a:stretch>
        </p:blipFill>
        <p:spPr bwMode="auto">
          <a:xfrm>
            <a:off x="304800" y="2895600"/>
            <a:ext cx="3962400" cy="3962400"/>
          </a:xfrm>
          <a:prstGeom prst="rect">
            <a:avLst/>
          </a:prstGeom>
          <a:noFill/>
          <a:ln w="9525">
            <a:noFill/>
            <a:miter lim="800000"/>
            <a:headEnd/>
            <a:tailEnd/>
          </a:ln>
        </p:spPr>
      </p:pic>
      <p:sp>
        <p:nvSpPr>
          <p:cNvPr id="66562" name="Rectangle 2"/>
          <p:cNvSpPr>
            <a:spLocks noGrp="1" noChangeArrowheads="1"/>
          </p:cNvSpPr>
          <p:nvPr>
            <p:ph type="title"/>
          </p:nvPr>
        </p:nvSpPr>
        <p:spPr>
          <a:xfrm>
            <a:off x="762000" y="152400"/>
            <a:ext cx="7772400" cy="838200"/>
          </a:xfrm>
        </p:spPr>
        <p:txBody>
          <a:bodyPr/>
          <a:lstStyle/>
          <a:p>
            <a:pPr>
              <a:defRPr/>
            </a:pPr>
            <a:r>
              <a:rPr lang="en-US" sz="3600" b="1" i="1" u="sng" dirty="0" smtClean="0"/>
              <a:t>Moons</a:t>
            </a:r>
          </a:p>
        </p:txBody>
      </p:sp>
      <p:sp>
        <p:nvSpPr>
          <p:cNvPr id="66563" name="Rectangle 3"/>
          <p:cNvSpPr>
            <a:spLocks noGrp="1" noChangeArrowheads="1"/>
          </p:cNvSpPr>
          <p:nvPr>
            <p:ph type="body" idx="1"/>
          </p:nvPr>
        </p:nvSpPr>
        <p:spPr>
          <a:xfrm>
            <a:off x="667512" y="914400"/>
            <a:ext cx="8458200" cy="3124200"/>
          </a:xfrm>
        </p:spPr>
        <p:txBody>
          <a:bodyPr/>
          <a:lstStyle/>
          <a:p>
            <a:pPr>
              <a:buClr>
                <a:schemeClr val="tx1"/>
              </a:buClr>
              <a:buFontTx/>
              <a:buChar char="•"/>
              <a:defRPr/>
            </a:pPr>
            <a:r>
              <a:rPr lang="en-US" sz="3600" b="1" dirty="0" smtClean="0"/>
              <a:t>Io’s surface is constantly being recoated by volcanic eruptions</a:t>
            </a:r>
          </a:p>
          <a:p>
            <a:pPr>
              <a:buClr>
                <a:schemeClr val="tx1"/>
              </a:buClr>
              <a:buFontTx/>
              <a:buChar char="•"/>
              <a:defRPr/>
            </a:pPr>
            <a:r>
              <a:rPr lang="en-US" sz="3600" b="1" dirty="0" smtClean="0"/>
              <a:t>Volcanoes are caused by a continuous  gravitational “tug of war” between Jupiter and Io’s outer sister moons</a:t>
            </a: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box(in)">
                                      <p:cBhvr>
                                        <p:cTn id="7" dur="1000"/>
                                        <p:tgtEl>
                                          <p:spTgt spid="66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66563">
                                            <p:txEl>
                                              <p:pRg st="1" end="1"/>
                                            </p:txEl>
                                          </p:spTgt>
                                        </p:tgtEl>
                                        <p:attrNameLst>
                                          <p:attrName>style.visibility</p:attrName>
                                        </p:attrNameLst>
                                      </p:cBhvr>
                                      <p:to>
                                        <p:strVal val="visible"/>
                                      </p:to>
                                    </p:set>
                                    <p:animEffect transition="in" filter="barn(outVertical)">
                                      <p:cBhvr>
                                        <p:cTn id="12" dur="1000"/>
                                        <p:tgtEl>
                                          <p:spTgt spid="665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228600"/>
            <a:ext cx="7772400" cy="914400"/>
          </a:xfrm>
        </p:spPr>
        <p:txBody>
          <a:bodyPr/>
          <a:lstStyle/>
          <a:p>
            <a:pPr>
              <a:defRPr/>
            </a:pPr>
            <a:r>
              <a:rPr lang="en-US" sz="3600" b="1" i="1" u="sng" dirty="0" smtClean="0"/>
              <a:t>S.W.B.A.T.</a:t>
            </a:r>
          </a:p>
        </p:txBody>
      </p:sp>
      <p:sp>
        <p:nvSpPr>
          <p:cNvPr id="79875" name="Rectangle 3"/>
          <p:cNvSpPr>
            <a:spLocks noGrp="1" noChangeArrowheads="1"/>
          </p:cNvSpPr>
          <p:nvPr>
            <p:ph type="body" idx="1"/>
          </p:nvPr>
        </p:nvSpPr>
        <p:spPr>
          <a:xfrm>
            <a:off x="685800" y="1371600"/>
            <a:ext cx="7772400" cy="4343400"/>
          </a:xfrm>
        </p:spPr>
        <p:txBody>
          <a:bodyPr/>
          <a:lstStyle/>
          <a:p>
            <a:pPr>
              <a:buClr>
                <a:schemeClr val="tx1"/>
              </a:buClr>
              <a:buFontTx/>
              <a:buChar char="•"/>
              <a:defRPr/>
            </a:pPr>
            <a:r>
              <a:rPr lang="en-US" sz="3600" b="1" dirty="0" smtClean="0"/>
              <a:t>Identify the physical characteristics of the planet Jupiter</a:t>
            </a:r>
          </a:p>
          <a:p>
            <a:pPr>
              <a:buClr>
                <a:schemeClr val="tx1"/>
              </a:buClr>
              <a:buFontTx/>
              <a:buChar char="•"/>
              <a:defRPr/>
            </a:pPr>
            <a:r>
              <a:rPr lang="en-US" sz="3600" b="1" dirty="0" smtClean="0"/>
              <a:t>Describe/understand/identify the processes that affect Jupiter’s moons</a:t>
            </a:r>
          </a:p>
          <a:p>
            <a:pPr>
              <a:buClr>
                <a:schemeClr val="tx1"/>
              </a:buClr>
              <a:buFontTx/>
              <a:buChar char="•"/>
              <a:defRPr/>
            </a:pPr>
            <a:r>
              <a:rPr lang="en-US" sz="3600" b="1" dirty="0" smtClean="0"/>
              <a:t>Discuss spacecraft missions to Jupiter</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box(in)">
                                      <p:cBhvr>
                                        <p:cTn id="7" dur="1000"/>
                                        <p:tgtEl>
                                          <p:spTgt spid="798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9875">
                                            <p:txEl>
                                              <p:pRg st="1" end="1"/>
                                            </p:txEl>
                                          </p:spTgt>
                                        </p:tgtEl>
                                        <p:attrNameLst>
                                          <p:attrName>style.visibility</p:attrName>
                                        </p:attrNameLst>
                                      </p:cBhvr>
                                      <p:to>
                                        <p:strVal val="visible"/>
                                      </p:to>
                                    </p:set>
                                    <p:animEffect transition="in" filter="fade">
                                      <p:cBhvr>
                                        <p:cTn id="12" dur="1000"/>
                                        <p:tgtEl>
                                          <p:spTgt spid="79875">
                                            <p:txEl>
                                              <p:pRg st="1" end="1"/>
                                            </p:txEl>
                                          </p:spTgt>
                                        </p:tgtEl>
                                      </p:cBhvr>
                                    </p:animEffect>
                                    <p:anim calcmode="lin" valueType="num">
                                      <p:cBhvr>
                                        <p:cTn id="13" dur="1000" fill="hold"/>
                                        <p:tgtEl>
                                          <p:spTgt spid="7987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98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grpId="0" nodeType="clickEffect">
                                  <p:stCondLst>
                                    <p:cond delay="0"/>
                                  </p:stCondLst>
                                  <p:childTnLst>
                                    <p:set>
                                      <p:cBhvr>
                                        <p:cTn id="18" dur="1" fill="hold">
                                          <p:stCondLst>
                                            <p:cond delay="0"/>
                                          </p:stCondLst>
                                        </p:cTn>
                                        <p:tgtEl>
                                          <p:spTgt spid="79875">
                                            <p:txEl>
                                              <p:pRg st="2" end="2"/>
                                            </p:txEl>
                                          </p:spTgt>
                                        </p:tgtEl>
                                        <p:attrNameLst>
                                          <p:attrName>style.visibility</p:attrName>
                                        </p:attrNameLst>
                                      </p:cBhvr>
                                      <p:to>
                                        <p:strVal val="visible"/>
                                      </p:to>
                                    </p:set>
                                    <p:animEffect transition="in" filter="barn(outHorizontal)">
                                      <p:cBhvr>
                                        <p:cTn id="19" dur="750"/>
                                        <p:tgtEl>
                                          <p:spTgt spid="798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9" descr="Image:Europa-moon.jpg"/>
          <p:cNvPicPr>
            <a:picLocks noChangeAspect="1" noChangeArrowheads="1"/>
          </p:cNvPicPr>
          <p:nvPr/>
        </p:nvPicPr>
        <p:blipFill>
          <a:blip r:embed="rId3" cstate="print"/>
          <a:srcRect/>
          <a:stretch>
            <a:fillRect/>
          </a:stretch>
        </p:blipFill>
        <p:spPr bwMode="auto">
          <a:xfrm>
            <a:off x="1143000" y="0"/>
            <a:ext cx="6858000" cy="6858000"/>
          </a:xfrm>
          <a:prstGeom prst="rect">
            <a:avLst/>
          </a:prstGeom>
          <a:noFill/>
          <a:ln w="9525">
            <a:noFill/>
            <a:miter lim="800000"/>
            <a:headEnd/>
            <a:tailEnd/>
          </a:ln>
        </p:spPr>
      </p:pic>
      <p:sp>
        <p:nvSpPr>
          <p:cNvPr id="67586" name="Rectangle 2"/>
          <p:cNvSpPr>
            <a:spLocks noGrp="1" noChangeArrowheads="1"/>
          </p:cNvSpPr>
          <p:nvPr>
            <p:ph type="title"/>
          </p:nvPr>
        </p:nvSpPr>
        <p:spPr>
          <a:xfrm>
            <a:off x="838200" y="76200"/>
            <a:ext cx="7620000" cy="990600"/>
          </a:xfrm>
        </p:spPr>
        <p:txBody>
          <a:bodyPr/>
          <a:lstStyle/>
          <a:p>
            <a:pPr>
              <a:defRPr/>
            </a:pPr>
            <a:r>
              <a:rPr lang="en-US" sz="3600" b="1" i="1" u="sng" dirty="0" smtClean="0"/>
              <a:t>Moons</a:t>
            </a:r>
          </a:p>
        </p:txBody>
      </p:sp>
      <p:sp>
        <p:nvSpPr>
          <p:cNvPr id="67587" name="Rectangle 3"/>
          <p:cNvSpPr>
            <a:spLocks noGrp="1" noChangeArrowheads="1"/>
          </p:cNvSpPr>
          <p:nvPr>
            <p:ph type="body" idx="1"/>
          </p:nvPr>
        </p:nvSpPr>
        <p:spPr>
          <a:xfrm>
            <a:off x="685800" y="1295400"/>
            <a:ext cx="8001000" cy="3276600"/>
          </a:xfrm>
        </p:spPr>
        <p:txBody>
          <a:bodyPr/>
          <a:lstStyle/>
          <a:p>
            <a:pPr>
              <a:buClr>
                <a:schemeClr val="tx1"/>
              </a:buClr>
              <a:buFontTx/>
              <a:buChar char="•"/>
              <a:defRPr/>
            </a:pPr>
            <a:r>
              <a:rPr lang="en-US" sz="3600" b="1" i="1" u="sng" dirty="0" err="1" smtClean="0"/>
              <a:t>Europa</a:t>
            </a:r>
            <a:r>
              <a:rPr lang="en-US" sz="3600" b="1" dirty="0" smtClean="0"/>
              <a:t> – known as the “cue ball” moon</a:t>
            </a:r>
          </a:p>
          <a:p>
            <a:pPr>
              <a:buClr>
                <a:schemeClr val="tx1"/>
              </a:buClr>
              <a:buFontTx/>
              <a:buChar char="•"/>
              <a:defRPr/>
            </a:pPr>
            <a:r>
              <a:rPr lang="en-US" sz="3600" b="1" dirty="0" smtClean="0"/>
              <a:t>Extremely smooth surface; very little cratering</a:t>
            </a:r>
          </a:p>
          <a:p>
            <a:pPr>
              <a:buClr>
                <a:schemeClr val="tx1"/>
              </a:buClr>
              <a:buFontTx/>
              <a:buChar char="•"/>
              <a:defRPr/>
            </a:pPr>
            <a:r>
              <a:rPr lang="en-US" sz="3600" b="1" dirty="0" smtClean="0"/>
              <a:t>Lines are likely surface cracks</a:t>
            </a:r>
          </a:p>
          <a:p>
            <a:pPr>
              <a:buFontTx/>
              <a:buNone/>
              <a:defRPr/>
            </a:pPr>
            <a:endParaRPr lang="en-US" sz="4400" b="1" dirty="0" smtClean="0"/>
          </a:p>
        </p:txBody>
      </p:sp>
    </p:spTree>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fade">
                                      <p:cBhvr>
                                        <p:cTn id="7" dur="1000"/>
                                        <p:tgtEl>
                                          <p:spTgt spid="67587">
                                            <p:txEl>
                                              <p:pRg st="0" end="0"/>
                                            </p:txEl>
                                          </p:spTgt>
                                        </p:tgtEl>
                                      </p:cBhvr>
                                    </p:animEffect>
                                    <p:anim calcmode="lin" valueType="num">
                                      <p:cBhvr>
                                        <p:cTn id="8" dur="1000" fill="hold"/>
                                        <p:tgtEl>
                                          <p:spTgt spid="675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75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7587">
                                            <p:txEl>
                                              <p:pRg st="1" end="1"/>
                                            </p:txEl>
                                          </p:spTgt>
                                        </p:tgtEl>
                                        <p:attrNameLst>
                                          <p:attrName>style.visibility</p:attrName>
                                        </p:attrNameLst>
                                      </p:cBhvr>
                                      <p:to>
                                        <p:strVal val="visible"/>
                                      </p:to>
                                    </p:set>
                                    <p:animEffect transition="in" filter="fade">
                                      <p:cBhvr>
                                        <p:cTn id="14" dur="1250"/>
                                        <p:tgtEl>
                                          <p:spTgt spid="6758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67587">
                                            <p:txEl>
                                              <p:pRg st="2" end="2"/>
                                            </p:txEl>
                                          </p:spTgt>
                                        </p:tgtEl>
                                        <p:attrNameLst>
                                          <p:attrName>style.visibility</p:attrName>
                                        </p:attrNameLst>
                                      </p:cBhvr>
                                      <p:to>
                                        <p:strVal val="visible"/>
                                      </p:to>
                                    </p:set>
                                    <p:animEffect transition="in" filter="barn(outVertical)">
                                      <p:cBhvr>
                                        <p:cTn id="19" dur="750"/>
                                        <p:tgtEl>
                                          <p:spTgt spid="675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7" descr="Image:EuropaInterior1.jpg"/>
          <p:cNvPicPr>
            <a:picLocks noChangeAspect="1" noChangeArrowheads="1"/>
          </p:cNvPicPr>
          <p:nvPr/>
        </p:nvPicPr>
        <p:blipFill>
          <a:blip r:embed="rId3" cstate="print"/>
          <a:srcRect/>
          <a:stretch>
            <a:fillRect/>
          </a:stretch>
        </p:blipFill>
        <p:spPr bwMode="auto">
          <a:xfrm>
            <a:off x="4138839" y="0"/>
            <a:ext cx="4994275" cy="6858000"/>
          </a:xfrm>
          <a:prstGeom prst="rect">
            <a:avLst/>
          </a:prstGeom>
          <a:noFill/>
          <a:ln w="9525">
            <a:noFill/>
            <a:miter lim="800000"/>
            <a:headEnd/>
            <a:tailEnd/>
          </a:ln>
        </p:spPr>
      </p:pic>
      <p:sp>
        <p:nvSpPr>
          <p:cNvPr id="68610" name="Rectangle 2"/>
          <p:cNvSpPr>
            <a:spLocks noGrp="1" noChangeArrowheads="1"/>
          </p:cNvSpPr>
          <p:nvPr>
            <p:ph type="title"/>
          </p:nvPr>
        </p:nvSpPr>
        <p:spPr>
          <a:xfrm>
            <a:off x="838200" y="152400"/>
            <a:ext cx="7620000" cy="838200"/>
          </a:xfrm>
        </p:spPr>
        <p:txBody>
          <a:bodyPr/>
          <a:lstStyle/>
          <a:p>
            <a:pPr>
              <a:defRPr/>
            </a:pPr>
            <a:r>
              <a:rPr lang="en-US" sz="3600" b="1" i="1" u="sng" dirty="0" smtClean="0"/>
              <a:t>Moons</a:t>
            </a:r>
          </a:p>
        </p:txBody>
      </p:sp>
      <p:sp>
        <p:nvSpPr>
          <p:cNvPr id="68611" name="Rectangle 3"/>
          <p:cNvSpPr>
            <a:spLocks noGrp="1" noChangeArrowheads="1"/>
          </p:cNvSpPr>
          <p:nvPr>
            <p:ph type="body" idx="1"/>
          </p:nvPr>
        </p:nvSpPr>
        <p:spPr>
          <a:xfrm>
            <a:off x="457200" y="1028700"/>
            <a:ext cx="5029200" cy="4800600"/>
          </a:xfrm>
        </p:spPr>
        <p:txBody>
          <a:bodyPr/>
          <a:lstStyle/>
          <a:p>
            <a:pPr>
              <a:buClr>
                <a:schemeClr val="tx1"/>
              </a:buClr>
              <a:buFontTx/>
              <a:buChar char="•"/>
              <a:defRPr/>
            </a:pPr>
            <a:r>
              <a:rPr lang="en-US" sz="3600" b="1" dirty="0" smtClean="0"/>
              <a:t>Europa’s surface has a 1-10 km thick crust of ice</a:t>
            </a:r>
          </a:p>
          <a:p>
            <a:pPr>
              <a:buClr>
                <a:schemeClr val="tx1"/>
              </a:buClr>
              <a:buFontTx/>
              <a:buChar char="•"/>
              <a:defRPr/>
            </a:pPr>
            <a:r>
              <a:rPr lang="en-US" sz="3600" b="1" dirty="0" smtClean="0"/>
              <a:t>Ice covers a large liquid-salty ocean</a:t>
            </a:r>
          </a:p>
          <a:p>
            <a:pPr>
              <a:buClr>
                <a:schemeClr val="tx1"/>
              </a:buClr>
              <a:buFontTx/>
              <a:buChar char="•"/>
              <a:defRPr/>
            </a:pPr>
            <a:r>
              <a:rPr lang="en-US" sz="3600" b="1" dirty="0" smtClean="0"/>
              <a:t>Ocean is probably heated internally by the gravity “tug-of-war”</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fade">
                                      <p:cBhvr>
                                        <p:cTn id="7" dur="1000"/>
                                        <p:tgtEl>
                                          <p:spTgt spid="6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wipe(left)">
                                      <p:cBhvr>
                                        <p:cTn id="12" dur="1000"/>
                                        <p:tgtEl>
                                          <p:spTgt spid="68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randombar(horizontal)">
                                      <p:cBhvr>
                                        <p:cTn id="17" dur="1000"/>
                                        <p:tgtEl>
                                          <p:spTgt spid="686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7" descr="europaraft2_gal_big"/>
          <p:cNvPicPr>
            <a:picLocks noChangeAspect="1" noChangeArrowheads="1"/>
          </p:cNvPicPr>
          <p:nvPr/>
        </p:nvPicPr>
        <p:blipFill>
          <a:blip r:embed="rId3" cstate="print"/>
          <a:srcRect/>
          <a:stretch>
            <a:fillRect/>
          </a:stretch>
        </p:blipFill>
        <p:spPr bwMode="auto">
          <a:xfrm>
            <a:off x="0" y="1219200"/>
            <a:ext cx="9144000" cy="4084638"/>
          </a:xfrm>
          <a:prstGeom prst="rect">
            <a:avLst/>
          </a:prstGeom>
          <a:noFill/>
          <a:ln w="9525">
            <a:noFill/>
            <a:miter lim="800000"/>
            <a:headEnd/>
            <a:tailEnd/>
          </a:ln>
        </p:spPr>
      </p:pic>
      <p:sp>
        <p:nvSpPr>
          <p:cNvPr id="65538" name="Rectangle 2"/>
          <p:cNvSpPr>
            <a:spLocks noGrp="1" noChangeArrowheads="1"/>
          </p:cNvSpPr>
          <p:nvPr>
            <p:ph type="title"/>
          </p:nvPr>
        </p:nvSpPr>
        <p:spPr>
          <a:xfrm>
            <a:off x="685800" y="228600"/>
            <a:ext cx="7772400" cy="990600"/>
          </a:xfrm>
        </p:spPr>
        <p:txBody>
          <a:bodyPr/>
          <a:lstStyle/>
          <a:p>
            <a:pPr>
              <a:defRPr/>
            </a:pPr>
            <a:r>
              <a:rPr lang="en-US" sz="3200" b="1" i="1" dirty="0" err="1" smtClean="0"/>
              <a:t>Europan</a:t>
            </a:r>
            <a:r>
              <a:rPr lang="en-US" sz="3200" b="1" i="1" dirty="0" smtClean="0"/>
              <a:t> Glaciers</a:t>
            </a:r>
          </a:p>
        </p:txBody>
      </p:sp>
    </p:spTree>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barn(inVertical)">
                                      <p:cBhvr>
                                        <p:cTn id="7" dur="1000"/>
                                        <p:tgtEl>
                                          <p:spTgt spid="6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228600"/>
            <a:ext cx="7772400" cy="1035050"/>
          </a:xfrm>
        </p:spPr>
        <p:txBody>
          <a:bodyPr/>
          <a:lstStyle/>
          <a:p>
            <a:pPr>
              <a:defRPr/>
            </a:pPr>
            <a:r>
              <a:rPr lang="en-US" sz="3200" b="1" i="1" dirty="0" smtClean="0"/>
              <a:t>Europa’s Surface – True Color</a:t>
            </a:r>
          </a:p>
        </p:txBody>
      </p:sp>
      <p:pic>
        <p:nvPicPr>
          <p:cNvPr id="24580" name="Picture 7" descr="Image:Europa g1 true.jpg"/>
          <p:cNvPicPr>
            <a:picLocks noChangeAspect="1" noChangeArrowheads="1"/>
          </p:cNvPicPr>
          <p:nvPr/>
        </p:nvPicPr>
        <p:blipFill>
          <a:blip r:embed="rId3" cstate="print"/>
          <a:srcRect/>
          <a:stretch>
            <a:fillRect/>
          </a:stretch>
        </p:blipFill>
        <p:spPr bwMode="auto">
          <a:xfrm>
            <a:off x="0" y="1143000"/>
            <a:ext cx="9144000" cy="43307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circle(in)">
                                      <p:cBhvr>
                                        <p:cTn id="7" dur="1000"/>
                                        <p:tgtEl>
                                          <p:spTgt spid="5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uropa cross-s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7772400" cy="68785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9600" y="-14111"/>
            <a:ext cx="7772400" cy="1219200"/>
          </a:xfrm>
        </p:spPr>
        <p:txBody>
          <a:bodyPr/>
          <a:lstStyle/>
          <a:p>
            <a:r>
              <a:rPr lang="en-US" sz="3200" b="1" i="1" dirty="0" smtClean="0"/>
              <a:t>Cross-Section of Europa’s Crust &amp; Sub-Surface Ocean</a:t>
            </a:r>
            <a:endParaRPr lang="en-US" sz="3200" b="1" i="1" dirty="0"/>
          </a:p>
        </p:txBody>
      </p:sp>
    </p:spTree>
    <p:extLst>
      <p:ext uri="{BB962C8B-B14F-4D97-AF65-F5344CB8AC3E}">
        <p14:creationId xmlns:p14="http://schemas.microsoft.com/office/powerpoint/2010/main" val="289094889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Image:Cryobot.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5778" name="Rectangle 2"/>
          <p:cNvSpPr>
            <a:spLocks noGrp="1" noChangeArrowheads="1"/>
          </p:cNvSpPr>
          <p:nvPr>
            <p:ph type="title"/>
          </p:nvPr>
        </p:nvSpPr>
        <p:spPr/>
        <p:txBody>
          <a:bodyPr/>
          <a:lstStyle/>
          <a:p>
            <a:pPr>
              <a:defRPr/>
            </a:pPr>
            <a:r>
              <a:rPr lang="en-US" sz="3200" b="1" i="1" dirty="0" smtClean="0"/>
              <a:t>Possible Future Underwater Probe to Europa</a:t>
            </a:r>
          </a:p>
        </p:txBody>
      </p:sp>
    </p:spTree>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fade">
                                      <p:cBhvr>
                                        <p:cTn id="7" dur="1000"/>
                                        <p:tgtEl>
                                          <p:spTgt spid="75778"/>
                                        </p:tgtEl>
                                      </p:cBhvr>
                                    </p:animEffect>
                                    <p:anim calcmode="lin" valueType="num">
                                      <p:cBhvr>
                                        <p:cTn id="8" dur="1000" fill="hold"/>
                                        <p:tgtEl>
                                          <p:spTgt spid="75778"/>
                                        </p:tgtEl>
                                        <p:attrNameLst>
                                          <p:attrName>ppt_x</p:attrName>
                                        </p:attrNameLst>
                                      </p:cBhvr>
                                      <p:tavLst>
                                        <p:tav tm="0">
                                          <p:val>
                                            <p:strVal val="#ppt_x"/>
                                          </p:val>
                                        </p:tav>
                                        <p:tav tm="100000">
                                          <p:val>
                                            <p:strVal val="#ppt_x"/>
                                          </p:val>
                                        </p:tav>
                                      </p:tavLst>
                                    </p:anim>
                                    <p:anim calcmode="lin" valueType="num">
                                      <p:cBhvr>
                                        <p:cTn id="9" dur="1000" fill="hold"/>
                                        <p:tgtEl>
                                          <p:spTgt spid="757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7" descr="Image:Ganymede g1 true.jpg"/>
          <p:cNvPicPr>
            <a:picLocks noChangeAspect="1" noChangeArrowheads="1"/>
          </p:cNvPicPr>
          <p:nvPr/>
        </p:nvPicPr>
        <p:blipFill>
          <a:blip r:embed="rId3" cstate="print"/>
          <a:srcRect/>
          <a:stretch>
            <a:fillRect/>
          </a:stretch>
        </p:blipFill>
        <p:spPr bwMode="auto">
          <a:xfrm>
            <a:off x="1373188" y="0"/>
            <a:ext cx="6397625" cy="6858000"/>
          </a:xfrm>
          <a:prstGeom prst="rect">
            <a:avLst/>
          </a:prstGeom>
          <a:noFill/>
          <a:ln w="9525">
            <a:noFill/>
            <a:miter lim="800000"/>
            <a:headEnd/>
            <a:tailEnd/>
          </a:ln>
        </p:spPr>
      </p:pic>
      <p:sp>
        <p:nvSpPr>
          <p:cNvPr id="52226" name="Rectangle 2"/>
          <p:cNvSpPr>
            <a:spLocks noGrp="1" noChangeArrowheads="1"/>
          </p:cNvSpPr>
          <p:nvPr>
            <p:ph type="title"/>
          </p:nvPr>
        </p:nvSpPr>
        <p:spPr>
          <a:xfrm>
            <a:off x="685800" y="152400"/>
            <a:ext cx="7772400" cy="762000"/>
          </a:xfrm>
        </p:spPr>
        <p:txBody>
          <a:bodyPr/>
          <a:lstStyle/>
          <a:p>
            <a:pPr>
              <a:defRPr/>
            </a:pPr>
            <a:r>
              <a:rPr lang="en-US" sz="3600" b="1" i="1" u="sng" dirty="0" smtClean="0"/>
              <a:t>Moons</a:t>
            </a:r>
          </a:p>
        </p:txBody>
      </p:sp>
      <p:sp>
        <p:nvSpPr>
          <p:cNvPr id="52227" name="Rectangle 3"/>
          <p:cNvSpPr>
            <a:spLocks noGrp="1" noChangeArrowheads="1"/>
          </p:cNvSpPr>
          <p:nvPr>
            <p:ph type="body" idx="1"/>
          </p:nvPr>
        </p:nvSpPr>
        <p:spPr>
          <a:xfrm>
            <a:off x="457200" y="1066800"/>
            <a:ext cx="8382000" cy="4876800"/>
          </a:xfrm>
        </p:spPr>
        <p:txBody>
          <a:bodyPr/>
          <a:lstStyle/>
          <a:p>
            <a:pPr>
              <a:buClr>
                <a:schemeClr val="tx1"/>
              </a:buClr>
              <a:buFontTx/>
              <a:buChar char="•"/>
              <a:defRPr/>
            </a:pPr>
            <a:r>
              <a:rPr lang="en-US" sz="3600" b="1" i="1" u="sng" dirty="0" smtClean="0"/>
              <a:t>Ganymede</a:t>
            </a:r>
            <a:r>
              <a:rPr lang="en-US" sz="3600" b="1" dirty="0" smtClean="0"/>
              <a:t> – largest moon in the solar system - larger than the planet Mercury</a:t>
            </a:r>
          </a:p>
          <a:p>
            <a:pPr>
              <a:buClr>
                <a:schemeClr val="tx1"/>
              </a:buClr>
              <a:buFontTx/>
              <a:buChar char="•"/>
              <a:defRPr/>
            </a:pPr>
            <a:r>
              <a:rPr lang="en-US" sz="3600" b="1" dirty="0" smtClean="0"/>
              <a:t>Craters, ridges, valleys &amp; a possible small ocean may exist under or near its icy/rocky surface</a:t>
            </a:r>
          </a:p>
        </p:txBody>
      </p:sp>
    </p:spTree>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barn(inVertical)">
                                      <p:cBhvr>
                                        <p:cTn id="7" dur="750"/>
                                        <p:tgtEl>
                                          <p:spTgt spid="52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Effect transition="in" filter="fade">
                                      <p:cBhvr>
                                        <p:cTn id="12" dur="1000"/>
                                        <p:tgtEl>
                                          <p:spTgt spid="52227">
                                            <p:txEl>
                                              <p:pRg st="1" end="1"/>
                                            </p:txEl>
                                          </p:spTgt>
                                        </p:tgtEl>
                                      </p:cBhvr>
                                    </p:animEffect>
                                    <p:anim calcmode="lin" valueType="num">
                                      <p:cBhvr>
                                        <p:cTn id="13" dur="10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222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Image:PIA00519 Interior of Ganymede.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6802" name="Rectangle 2"/>
          <p:cNvSpPr>
            <a:spLocks noGrp="1" noChangeArrowheads="1"/>
          </p:cNvSpPr>
          <p:nvPr>
            <p:ph type="title"/>
          </p:nvPr>
        </p:nvSpPr>
        <p:spPr/>
        <p:txBody>
          <a:bodyPr/>
          <a:lstStyle/>
          <a:p>
            <a:pPr>
              <a:defRPr/>
            </a:pPr>
            <a:r>
              <a:rPr lang="en-US" sz="3200" b="1" i="1" dirty="0" smtClean="0"/>
              <a:t>Ganymede’s Internal Structure –Magnetic Field Detected</a:t>
            </a:r>
          </a:p>
        </p:txBody>
      </p:sp>
    </p:spTree>
  </p:cSld>
  <p:clrMapOvr>
    <a:masterClrMapping/>
  </p:clrMapOvr>
  <mc:AlternateContent xmlns:mc="http://schemas.openxmlformats.org/markup-compatibility/2006" xmlns:p14="http://schemas.microsoft.com/office/powerpoint/2010/main">
    <mc:Choice Requires="p14">
      <p:transition spd="slow" p14:dur="1250">
        <p:zoom dir="in"/>
      </p:transition>
    </mc:Choice>
    <mc:Fallback xmlns="">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barn(inVertical)">
                                      <p:cBhvr>
                                        <p:cTn id="7" dur="750"/>
                                        <p:tgtEl>
                                          <p:spTgt spid="76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descr="Image:Callisto.jpg"/>
          <p:cNvPicPr>
            <a:picLocks noChangeAspect="1" noChangeArrowheads="1"/>
          </p:cNvPicPr>
          <p:nvPr/>
        </p:nvPicPr>
        <p:blipFill>
          <a:blip r:embed="rId3" cstate="print"/>
          <a:srcRect/>
          <a:stretch>
            <a:fillRect/>
          </a:stretch>
        </p:blipFill>
        <p:spPr bwMode="auto">
          <a:xfrm>
            <a:off x="1200150" y="0"/>
            <a:ext cx="6743700" cy="6858000"/>
          </a:xfrm>
          <a:prstGeom prst="rect">
            <a:avLst/>
          </a:prstGeom>
          <a:noFill/>
          <a:ln w="9525">
            <a:noFill/>
            <a:miter lim="800000"/>
            <a:headEnd/>
            <a:tailEnd/>
          </a:ln>
        </p:spPr>
      </p:pic>
      <p:sp>
        <p:nvSpPr>
          <p:cNvPr id="60418" name="Rectangle 2"/>
          <p:cNvSpPr>
            <a:spLocks noGrp="1" noChangeArrowheads="1"/>
          </p:cNvSpPr>
          <p:nvPr>
            <p:ph type="title"/>
          </p:nvPr>
        </p:nvSpPr>
        <p:spPr>
          <a:xfrm>
            <a:off x="685800" y="228600"/>
            <a:ext cx="7772400" cy="533400"/>
          </a:xfrm>
        </p:spPr>
        <p:txBody>
          <a:bodyPr/>
          <a:lstStyle/>
          <a:p>
            <a:pPr>
              <a:defRPr/>
            </a:pPr>
            <a:r>
              <a:rPr lang="en-US" sz="3600" b="1" i="1" u="sng" dirty="0" smtClean="0"/>
              <a:t>Moons</a:t>
            </a:r>
          </a:p>
        </p:txBody>
      </p:sp>
      <p:sp>
        <p:nvSpPr>
          <p:cNvPr id="60419" name="Rectangle 3"/>
          <p:cNvSpPr>
            <a:spLocks noGrp="1" noChangeArrowheads="1"/>
          </p:cNvSpPr>
          <p:nvPr>
            <p:ph type="body" idx="1"/>
          </p:nvPr>
        </p:nvSpPr>
        <p:spPr>
          <a:xfrm>
            <a:off x="685800" y="838200"/>
            <a:ext cx="7772400" cy="4343400"/>
          </a:xfrm>
        </p:spPr>
        <p:txBody>
          <a:bodyPr/>
          <a:lstStyle/>
          <a:p>
            <a:pPr>
              <a:buClr>
                <a:schemeClr val="tx1"/>
              </a:buClr>
              <a:buFontTx/>
              <a:buChar char="•"/>
              <a:defRPr/>
            </a:pPr>
            <a:r>
              <a:rPr lang="en-US" sz="3600" b="1" i="1" u="sng" dirty="0" err="1" smtClean="0"/>
              <a:t>Callisto</a:t>
            </a:r>
            <a:r>
              <a:rPr lang="en-US" sz="3600" b="1" dirty="0" smtClean="0"/>
              <a:t> – (outer most) ancient heavily cratered icy/rocky surface about 200 km thick</a:t>
            </a:r>
          </a:p>
          <a:p>
            <a:pPr>
              <a:buClr>
                <a:schemeClr val="tx1"/>
              </a:buClr>
              <a:buFontTx/>
              <a:buChar char="•"/>
              <a:defRPr/>
            </a:pPr>
            <a:r>
              <a:rPr lang="en-US" sz="3600" b="1" dirty="0" smtClean="0"/>
              <a:t>An ocean may also exist under the crust</a:t>
            </a:r>
          </a:p>
          <a:p>
            <a:pPr>
              <a:buClr>
                <a:schemeClr val="tx1"/>
              </a:buClr>
              <a:buFontTx/>
              <a:buChar char="•"/>
              <a:defRPr/>
            </a:pPr>
            <a:r>
              <a:rPr lang="en-US" sz="3600" b="1" i="1" u="sng" dirty="0" smtClean="0"/>
              <a:t>Valhalla</a:t>
            </a:r>
            <a:r>
              <a:rPr lang="en-US" sz="3600" b="1" dirty="0" smtClean="0"/>
              <a:t> - largest multi-ring impact basin in the Solar System</a:t>
            </a:r>
          </a:p>
        </p:txBody>
      </p:sp>
    </p:spTree>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blinds(horizontal)">
                                      <p:cBhvr>
                                        <p:cTn id="7" dur="75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0419">
                                            <p:txEl>
                                              <p:pRg st="1" end="1"/>
                                            </p:txEl>
                                          </p:spTgt>
                                        </p:tgtEl>
                                        <p:attrNameLst>
                                          <p:attrName>style.visibility</p:attrName>
                                        </p:attrNameLst>
                                      </p:cBhvr>
                                      <p:to>
                                        <p:strVal val="visible"/>
                                      </p:to>
                                    </p:set>
                                    <p:animEffect transition="in" filter="fade">
                                      <p:cBhvr>
                                        <p:cTn id="12" dur="1000"/>
                                        <p:tgtEl>
                                          <p:spTgt spid="60419">
                                            <p:txEl>
                                              <p:pRg st="1" end="1"/>
                                            </p:txEl>
                                          </p:spTgt>
                                        </p:tgtEl>
                                      </p:cBhvr>
                                    </p:animEffect>
                                    <p:anim calcmode="lin" valueType="num">
                                      <p:cBhvr>
                                        <p:cTn id="13" dur="1000" fill="hold"/>
                                        <p:tgtEl>
                                          <p:spTgt spid="6041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04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0419">
                                            <p:txEl>
                                              <p:pRg st="2" end="2"/>
                                            </p:txEl>
                                          </p:spTgt>
                                        </p:tgtEl>
                                        <p:attrNameLst>
                                          <p:attrName>style.visibility</p:attrName>
                                        </p:attrNameLst>
                                      </p:cBhvr>
                                      <p:to>
                                        <p:strVal val="visible"/>
                                      </p:to>
                                    </p:set>
                                    <p:animEffect transition="in" filter="barn(inVertical)">
                                      <p:cBhvr>
                                        <p:cTn id="19" dur="750"/>
                                        <p:tgtEl>
                                          <p:spTgt spid="604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Image:Valhalla crater on Callisto.jpg"/>
          <p:cNvPicPr>
            <a:picLocks noChangeAspect="1" noChangeArrowheads="1"/>
          </p:cNvPicPr>
          <p:nvPr/>
        </p:nvPicPr>
        <p:blipFill>
          <a:blip r:embed="rId3" cstate="print"/>
          <a:srcRect/>
          <a:stretch>
            <a:fillRect/>
          </a:stretch>
        </p:blipFill>
        <p:spPr bwMode="auto">
          <a:xfrm>
            <a:off x="0" y="914400"/>
            <a:ext cx="9144000" cy="5464175"/>
          </a:xfrm>
          <a:prstGeom prst="rect">
            <a:avLst/>
          </a:prstGeom>
          <a:noFill/>
          <a:ln w="9525">
            <a:noFill/>
            <a:miter lim="800000"/>
            <a:headEnd/>
            <a:tailEnd/>
          </a:ln>
        </p:spPr>
      </p:pic>
      <p:sp>
        <p:nvSpPr>
          <p:cNvPr id="77826" name="Rectangle 2"/>
          <p:cNvSpPr>
            <a:spLocks noGrp="1" noChangeArrowheads="1"/>
          </p:cNvSpPr>
          <p:nvPr>
            <p:ph type="title"/>
          </p:nvPr>
        </p:nvSpPr>
        <p:spPr>
          <a:xfrm>
            <a:off x="685800" y="152400"/>
            <a:ext cx="7772400" cy="762000"/>
          </a:xfrm>
        </p:spPr>
        <p:txBody>
          <a:bodyPr/>
          <a:lstStyle/>
          <a:p>
            <a:pPr>
              <a:defRPr/>
            </a:pPr>
            <a:r>
              <a:rPr lang="en-US" sz="3200" b="1" i="1" dirty="0" smtClean="0"/>
              <a:t>Valhalla Impact Basin - </a:t>
            </a:r>
            <a:r>
              <a:rPr lang="en-US" sz="3200" b="1" i="1" dirty="0" err="1" smtClean="0"/>
              <a:t>Callisto</a:t>
            </a:r>
            <a:endParaRPr lang="en-US" sz="3200" b="1" i="1" dirty="0" smtClean="0"/>
          </a:p>
        </p:txBody>
      </p:sp>
    </p:spTree>
  </p:cSld>
  <p:clrMapOvr>
    <a:masterClrMapping/>
  </p:clrMapOvr>
  <mc:AlternateContent xmlns:mc="http://schemas.openxmlformats.org/markup-compatibility/2006" xmlns:p14="http://schemas.microsoft.com/office/powerpoint/2010/main">
    <mc:Choice Requires="p14">
      <p:transition spd="slow" p14:dur="1750">
        <p:zoom dir="in"/>
      </p:transition>
    </mc:Choice>
    <mc:Fallback xmlns="">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7826"/>
                                        </p:tgtEl>
                                        <p:attrNameLst>
                                          <p:attrName>style.visibility</p:attrName>
                                        </p:attrNameLst>
                                      </p:cBhvr>
                                      <p:to>
                                        <p:strVal val="visible"/>
                                      </p:to>
                                    </p:set>
                                    <p:animEffect transition="in" filter="circle(in)">
                                      <p:cBhvr>
                                        <p:cTn id="7" dur="1250"/>
                                        <p:tgtEl>
                                          <p:spTgt spid="77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26" descr="2154main_FLP_Feature_jupiter"/>
          <p:cNvPicPr>
            <a:picLocks noChangeAspect="1" noChangeArrowheads="1"/>
          </p:cNvPicPr>
          <p:nvPr/>
        </p:nvPicPr>
        <p:blipFill>
          <a:blip r:embed="rId3" cstate="print"/>
          <a:srcRect/>
          <a:stretch>
            <a:fillRect/>
          </a:stretch>
        </p:blipFill>
        <p:spPr bwMode="auto">
          <a:xfrm>
            <a:off x="4313238" y="1995488"/>
            <a:ext cx="4830762" cy="4862512"/>
          </a:xfrm>
          <a:prstGeom prst="rect">
            <a:avLst/>
          </a:prstGeom>
          <a:noFill/>
          <a:ln w="9525">
            <a:noFill/>
            <a:miter lim="800000"/>
            <a:headEnd/>
            <a:tailEnd/>
          </a:ln>
        </p:spPr>
      </p:pic>
      <p:sp>
        <p:nvSpPr>
          <p:cNvPr id="30722" name="Rectangle 2"/>
          <p:cNvSpPr>
            <a:spLocks noGrp="1" noChangeArrowheads="1"/>
          </p:cNvSpPr>
          <p:nvPr>
            <p:ph type="title"/>
          </p:nvPr>
        </p:nvSpPr>
        <p:spPr>
          <a:xfrm>
            <a:off x="685800" y="0"/>
            <a:ext cx="7772400" cy="914400"/>
          </a:xfrm>
        </p:spPr>
        <p:txBody>
          <a:bodyPr/>
          <a:lstStyle/>
          <a:p>
            <a:pPr>
              <a:defRPr/>
            </a:pPr>
            <a:r>
              <a:rPr lang="en-US" sz="3600" b="1" i="1" u="sng" dirty="0" smtClean="0"/>
              <a:t>Physical Data</a:t>
            </a:r>
          </a:p>
        </p:txBody>
      </p:sp>
      <p:sp>
        <p:nvSpPr>
          <p:cNvPr id="6148" name="Rectangle 4"/>
          <p:cNvSpPr>
            <a:spLocks noChangeArrowheads="1"/>
          </p:cNvSpPr>
          <p:nvPr/>
        </p:nvSpPr>
        <p:spPr bwMode="auto">
          <a:xfrm>
            <a:off x="0" y="1092200"/>
            <a:ext cx="9144000" cy="0"/>
          </a:xfrm>
          <a:prstGeom prst="rect">
            <a:avLst/>
          </a:prstGeom>
          <a:noFill/>
          <a:ln w="12700">
            <a:noFill/>
            <a:miter lim="800000"/>
            <a:headEnd type="none" w="sm" len="sm"/>
            <a:tailEnd type="none" w="sm" len="sm"/>
          </a:ln>
        </p:spPr>
        <p:txBody>
          <a:bodyPr>
            <a:spAutoFit/>
          </a:bodyPr>
          <a:lstStyle/>
          <a:p>
            <a:endParaRPr lang="en-US"/>
          </a:p>
        </p:txBody>
      </p:sp>
      <p:sp>
        <p:nvSpPr>
          <p:cNvPr id="30740" name="Rectangle 20"/>
          <p:cNvSpPr>
            <a:spLocks noGrp="1" noChangeArrowheads="1"/>
          </p:cNvSpPr>
          <p:nvPr>
            <p:ph type="body" idx="1"/>
          </p:nvPr>
        </p:nvSpPr>
        <p:spPr>
          <a:xfrm>
            <a:off x="533400" y="1092200"/>
            <a:ext cx="5562600" cy="3708400"/>
          </a:xfrm>
        </p:spPr>
        <p:txBody>
          <a:bodyPr/>
          <a:lstStyle/>
          <a:p>
            <a:pPr>
              <a:buClr>
                <a:schemeClr val="tx1"/>
              </a:buClr>
              <a:buFontTx/>
              <a:buChar char="•"/>
              <a:defRPr/>
            </a:pPr>
            <a:r>
              <a:rPr lang="en-US" sz="3600" b="1" dirty="0" smtClean="0"/>
              <a:t>5</a:t>
            </a:r>
            <a:r>
              <a:rPr lang="en-US" sz="3600" b="1" baseline="30000" dirty="0" smtClean="0"/>
              <a:t>th</a:t>
            </a:r>
            <a:r>
              <a:rPr lang="en-US" sz="3600" b="1" dirty="0" smtClean="0"/>
              <a:t> planet from the Sun; distance 5.2 AU</a:t>
            </a:r>
          </a:p>
          <a:p>
            <a:pPr>
              <a:buClr>
                <a:schemeClr val="tx1"/>
              </a:buClr>
              <a:buFontTx/>
              <a:buChar char="•"/>
              <a:defRPr/>
            </a:pPr>
            <a:r>
              <a:rPr lang="en-US" sz="3600" b="1" dirty="0" smtClean="0"/>
              <a:t>Largest of all the planets</a:t>
            </a:r>
          </a:p>
          <a:p>
            <a:pPr>
              <a:buClr>
                <a:schemeClr val="tx1"/>
              </a:buClr>
              <a:buFontTx/>
              <a:buChar char="•"/>
              <a:defRPr/>
            </a:pPr>
            <a:r>
              <a:rPr lang="en-US" sz="3600" b="1" dirty="0" smtClean="0"/>
              <a:t>71,500 km equatorial radius or about 11 Earths (in diameter)</a:t>
            </a:r>
          </a:p>
          <a:p>
            <a:pPr>
              <a:buClr>
                <a:schemeClr val="tx1"/>
              </a:buClr>
              <a:buFontTx/>
              <a:buChar char="•"/>
              <a:defRPr/>
            </a:pPr>
            <a:r>
              <a:rPr lang="en-US" sz="3600" b="1" dirty="0" smtClean="0"/>
              <a:t>1 Jupiter year equals 12 Earth years</a:t>
            </a:r>
          </a:p>
          <a:p>
            <a:pPr>
              <a:buClr>
                <a:schemeClr val="tx1"/>
              </a:buClr>
              <a:buFontTx/>
              <a:buChar char="•"/>
              <a:defRPr/>
            </a:pPr>
            <a:endParaRPr lang="en-US" sz="3600" b="1" dirty="0" smtClean="0"/>
          </a:p>
        </p:txBody>
      </p:sp>
    </p:spTree>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40">
                                            <p:txEl>
                                              <p:pRg st="0" end="0"/>
                                            </p:txEl>
                                          </p:spTgt>
                                        </p:tgtEl>
                                        <p:attrNameLst>
                                          <p:attrName>style.visibility</p:attrName>
                                        </p:attrNameLst>
                                      </p:cBhvr>
                                      <p:to>
                                        <p:strVal val="visible"/>
                                      </p:to>
                                    </p:set>
                                    <p:animEffect transition="in" filter="box(in)">
                                      <p:cBhvr>
                                        <p:cTn id="7" dur="1000"/>
                                        <p:tgtEl>
                                          <p:spTgt spid="307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0740">
                                            <p:txEl>
                                              <p:pRg st="1" end="1"/>
                                            </p:txEl>
                                          </p:spTgt>
                                        </p:tgtEl>
                                        <p:attrNameLst>
                                          <p:attrName>style.visibility</p:attrName>
                                        </p:attrNameLst>
                                      </p:cBhvr>
                                      <p:to>
                                        <p:strVal val="visible"/>
                                      </p:to>
                                    </p:set>
                                    <p:animEffect transition="in" filter="barn(outVertical)">
                                      <p:cBhvr>
                                        <p:cTn id="12" dur="750"/>
                                        <p:tgtEl>
                                          <p:spTgt spid="307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0740">
                                            <p:txEl>
                                              <p:pRg st="2" end="2"/>
                                            </p:txEl>
                                          </p:spTgt>
                                        </p:tgtEl>
                                        <p:attrNameLst>
                                          <p:attrName>style.visibility</p:attrName>
                                        </p:attrNameLst>
                                      </p:cBhvr>
                                      <p:to>
                                        <p:strVal val="visible"/>
                                      </p:to>
                                    </p:set>
                                    <p:animEffect transition="in" filter="wheel(1)">
                                      <p:cBhvr>
                                        <p:cTn id="17" dur="750"/>
                                        <p:tgtEl>
                                          <p:spTgt spid="3074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0740">
                                            <p:txEl>
                                              <p:pRg st="3" end="3"/>
                                            </p:txEl>
                                          </p:spTgt>
                                        </p:tgtEl>
                                        <p:attrNameLst>
                                          <p:attrName>style.visibility</p:attrName>
                                        </p:attrNameLst>
                                      </p:cBhvr>
                                      <p:to>
                                        <p:strVal val="visible"/>
                                      </p:to>
                                    </p:set>
                                    <p:animEffect transition="in" filter="wheel(1)">
                                      <p:cBhvr>
                                        <p:cTn id="22" dur="750"/>
                                        <p:tgtEl>
                                          <p:spTgt spid="3074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0"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Image:PIA01478 Interior of Callisto.jpg">
            <a:hlinkClick r:id="rId3"/>
          </p:cNvPr>
          <p:cNvPicPr>
            <a:picLocks noChangeAspect="1" noChangeArrowheads="1"/>
          </p:cNvPicPr>
          <p:nvPr/>
        </p:nvPicPr>
        <p:blipFill>
          <a:blip r:embed="rId4" cstate="print"/>
          <a:srcRect/>
          <a:stretch>
            <a:fillRect/>
          </a:stretch>
        </p:blipFill>
        <p:spPr bwMode="auto">
          <a:xfrm>
            <a:off x="0" y="0"/>
            <a:ext cx="9144000" cy="6932613"/>
          </a:xfrm>
          <a:prstGeom prst="rect">
            <a:avLst/>
          </a:prstGeom>
          <a:noFill/>
          <a:ln w="9525">
            <a:noFill/>
            <a:miter lim="800000"/>
            <a:headEnd/>
            <a:tailEnd/>
          </a:ln>
        </p:spPr>
      </p:pic>
      <p:sp>
        <p:nvSpPr>
          <p:cNvPr id="78850" name="Rectangle 2"/>
          <p:cNvSpPr>
            <a:spLocks noGrp="1" noChangeArrowheads="1"/>
          </p:cNvSpPr>
          <p:nvPr>
            <p:ph type="title"/>
          </p:nvPr>
        </p:nvSpPr>
        <p:spPr/>
        <p:txBody>
          <a:bodyPr/>
          <a:lstStyle/>
          <a:p>
            <a:pPr>
              <a:defRPr/>
            </a:pPr>
            <a:r>
              <a:rPr lang="en-US" sz="3200" b="1" i="1" dirty="0" err="1" smtClean="0"/>
              <a:t>Callisto</a:t>
            </a:r>
            <a:r>
              <a:rPr lang="en-US" sz="3200" b="1" i="1" dirty="0" smtClean="0"/>
              <a:t> - Compressed Rock Under Ice &amp; Water – No Core (?)</a:t>
            </a:r>
          </a:p>
        </p:txBody>
      </p:sp>
    </p:spTree>
  </p:cSld>
  <p:clrMapOvr>
    <a:masterClrMapping/>
  </p:clrMapOvr>
  <mc:AlternateContent xmlns:mc="http://schemas.openxmlformats.org/markup-compatibility/2006" xmlns:p14="http://schemas.microsoft.com/office/powerpoint/2010/main">
    <mc:Choice Requires="p14">
      <p:transition spd="slow" p14:dur="12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fade">
                                      <p:cBhvr>
                                        <p:cTn id="7" dur="1000"/>
                                        <p:tgtEl>
                                          <p:spTgt spid="78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10" descr="voyager1"/>
          <p:cNvPicPr>
            <a:picLocks noChangeAspect="1" noChangeArrowheads="1"/>
          </p:cNvPicPr>
          <p:nvPr/>
        </p:nvPicPr>
        <p:blipFill>
          <a:blip r:embed="rId3" cstate="print"/>
          <a:srcRect/>
          <a:stretch>
            <a:fillRect/>
          </a:stretch>
        </p:blipFill>
        <p:spPr bwMode="auto">
          <a:xfrm>
            <a:off x="2487168" y="3809999"/>
            <a:ext cx="3962400" cy="2941637"/>
          </a:xfrm>
          <a:prstGeom prst="rect">
            <a:avLst/>
          </a:prstGeom>
          <a:noFill/>
          <a:ln w="9525">
            <a:noFill/>
            <a:miter lim="800000"/>
            <a:headEnd/>
            <a:tailEnd/>
          </a:ln>
        </p:spPr>
      </p:pic>
      <p:sp>
        <p:nvSpPr>
          <p:cNvPr id="23554" name="Rectangle 2"/>
          <p:cNvSpPr>
            <a:spLocks noGrp="1" noChangeArrowheads="1"/>
          </p:cNvSpPr>
          <p:nvPr>
            <p:ph type="title"/>
          </p:nvPr>
        </p:nvSpPr>
        <p:spPr>
          <a:xfrm>
            <a:off x="685800" y="0"/>
            <a:ext cx="7772400" cy="685800"/>
          </a:xfrm>
        </p:spPr>
        <p:txBody>
          <a:bodyPr/>
          <a:lstStyle/>
          <a:p>
            <a:pPr>
              <a:defRPr/>
            </a:pPr>
            <a:r>
              <a:rPr lang="en-US" sz="3600" b="1" i="1" u="sng" dirty="0" smtClean="0"/>
              <a:t>Missions</a:t>
            </a:r>
          </a:p>
        </p:txBody>
      </p:sp>
      <p:sp>
        <p:nvSpPr>
          <p:cNvPr id="23555" name="Rectangle 3"/>
          <p:cNvSpPr>
            <a:spLocks noGrp="1" noChangeArrowheads="1"/>
          </p:cNvSpPr>
          <p:nvPr>
            <p:ph type="body" idx="1"/>
          </p:nvPr>
        </p:nvSpPr>
        <p:spPr>
          <a:xfrm>
            <a:off x="609600" y="914400"/>
            <a:ext cx="8534400" cy="4953000"/>
          </a:xfrm>
        </p:spPr>
        <p:txBody>
          <a:bodyPr/>
          <a:lstStyle/>
          <a:p>
            <a:pPr>
              <a:lnSpc>
                <a:spcPct val="90000"/>
              </a:lnSpc>
              <a:buClr>
                <a:schemeClr val="tx1"/>
              </a:buClr>
              <a:buFontTx/>
              <a:buChar char="•"/>
              <a:defRPr/>
            </a:pPr>
            <a:r>
              <a:rPr lang="en-US" sz="3600" b="1" dirty="0" smtClean="0"/>
              <a:t>“Flyby’s” : </a:t>
            </a:r>
            <a:r>
              <a:rPr lang="en-US" sz="3600" b="1" i="1" dirty="0" smtClean="0"/>
              <a:t>Pioneer 1 &amp; 2</a:t>
            </a:r>
            <a:r>
              <a:rPr lang="en-US" sz="3600" b="1" dirty="0" smtClean="0"/>
              <a:t> (1970’s); </a:t>
            </a:r>
            <a:r>
              <a:rPr lang="en-US" sz="3600" b="1" i="1" dirty="0" smtClean="0"/>
              <a:t>Voyagers 1 &amp; 2</a:t>
            </a:r>
            <a:r>
              <a:rPr lang="en-US" sz="3600" b="1" dirty="0" smtClean="0"/>
              <a:t> (1979)</a:t>
            </a:r>
          </a:p>
          <a:p>
            <a:pPr>
              <a:lnSpc>
                <a:spcPct val="90000"/>
              </a:lnSpc>
              <a:buClr>
                <a:schemeClr val="tx1"/>
              </a:buClr>
              <a:buFontTx/>
              <a:buChar char="•"/>
              <a:defRPr/>
            </a:pPr>
            <a:r>
              <a:rPr lang="en-US" sz="3600" b="1" i="1" dirty="0" smtClean="0"/>
              <a:t>Ulysses</a:t>
            </a:r>
            <a:r>
              <a:rPr lang="en-US" sz="3600" b="1" dirty="0" smtClean="0"/>
              <a:t> (1992); </a:t>
            </a:r>
            <a:r>
              <a:rPr lang="en-US" sz="3600" b="1" i="1" dirty="0" smtClean="0"/>
              <a:t>Cassini</a:t>
            </a:r>
            <a:r>
              <a:rPr lang="en-US" sz="3600" b="1" dirty="0" smtClean="0"/>
              <a:t> (2000); </a:t>
            </a:r>
            <a:r>
              <a:rPr lang="en-US" sz="3600" b="1" i="1" dirty="0" smtClean="0"/>
              <a:t>New Horizons</a:t>
            </a:r>
            <a:r>
              <a:rPr lang="en-US" sz="3600" b="1" dirty="0" smtClean="0"/>
              <a:t> (2007)</a:t>
            </a:r>
          </a:p>
          <a:p>
            <a:pPr>
              <a:lnSpc>
                <a:spcPct val="90000"/>
              </a:lnSpc>
              <a:buClr>
                <a:schemeClr val="tx1"/>
              </a:buClr>
              <a:buFontTx/>
              <a:buChar char="•"/>
              <a:defRPr/>
            </a:pPr>
            <a:r>
              <a:rPr lang="en-US" sz="3600" b="1" dirty="0" smtClean="0"/>
              <a:t>Each took pictures &amp; gathered data </a:t>
            </a:r>
          </a:p>
          <a:p>
            <a:pPr>
              <a:lnSpc>
                <a:spcPct val="90000"/>
              </a:lnSpc>
              <a:buFontTx/>
              <a:buChar char="•"/>
              <a:defRPr/>
            </a:pPr>
            <a:endParaRPr lang="en-US" sz="4400" b="1" dirty="0" smtClean="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wipe(left)">
                                      <p:cBhvr>
                                        <p:cTn id="7" dur="10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barn(inVertical)">
                                      <p:cBhvr>
                                        <p:cTn id="12" dur="75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wipe(left)">
                                      <p:cBhvr>
                                        <p:cTn id="17" dur="10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uiExpand="1"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9" descr="galileo-jupiter-480-284"/>
          <p:cNvPicPr>
            <a:picLocks noChangeAspect="1" noChangeArrowheads="1"/>
          </p:cNvPicPr>
          <p:nvPr/>
        </p:nvPicPr>
        <p:blipFill>
          <a:blip r:embed="rId3" cstate="print"/>
          <a:srcRect/>
          <a:stretch>
            <a:fillRect/>
          </a:stretch>
        </p:blipFill>
        <p:spPr bwMode="auto">
          <a:xfrm>
            <a:off x="1676400" y="3160032"/>
            <a:ext cx="5791200" cy="3425825"/>
          </a:xfrm>
          <a:prstGeom prst="rect">
            <a:avLst/>
          </a:prstGeom>
          <a:noFill/>
          <a:ln w="9525">
            <a:noFill/>
            <a:miter lim="800000"/>
            <a:headEnd/>
            <a:tailEnd/>
          </a:ln>
        </p:spPr>
      </p:pic>
      <p:sp>
        <p:nvSpPr>
          <p:cNvPr id="47106" name="Rectangle 2"/>
          <p:cNvSpPr>
            <a:spLocks noGrp="1" noChangeArrowheads="1"/>
          </p:cNvSpPr>
          <p:nvPr>
            <p:ph type="title"/>
          </p:nvPr>
        </p:nvSpPr>
        <p:spPr>
          <a:xfrm>
            <a:off x="685800" y="0"/>
            <a:ext cx="7772400" cy="685800"/>
          </a:xfrm>
        </p:spPr>
        <p:txBody>
          <a:bodyPr/>
          <a:lstStyle/>
          <a:p>
            <a:pPr>
              <a:defRPr/>
            </a:pPr>
            <a:r>
              <a:rPr lang="en-US" sz="3600" b="1" i="1" u="sng" dirty="0" smtClean="0"/>
              <a:t>Missions</a:t>
            </a:r>
          </a:p>
        </p:txBody>
      </p:sp>
      <p:sp>
        <p:nvSpPr>
          <p:cNvPr id="47107" name="Rectangle 3"/>
          <p:cNvSpPr>
            <a:spLocks noGrp="1" noChangeArrowheads="1"/>
          </p:cNvSpPr>
          <p:nvPr>
            <p:ph type="body" idx="1"/>
          </p:nvPr>
        </p:nvSpPr>
        <p:spPr>
          <a:xfrm>
            <a:off x="609600" y="1066800"/>
            <a:ext cx="8305800" cy="2819400"/>
          </a:xfrm>
        </p:spPr>
        <p:txBody>
          <a:bodyPr/>
          <a:lstStyle/>
          <a:p>
            <a:pPr>
              <a:buClr>
                <a:schemeClr val="tx1"/>
              </a:buClr>
              <a:buFontTx/>
              <a:buChar char="•"/>
              <a:defRPr/>
            </a:pPr>
            <a:r>
              <a:rPr lang="en-US" sz="3600" b="1" i="1" dirty="0" smtClean="0"/>
              <a:t>Galileo</a:t>
            </a:r>
            <a:r>
              <a:rPr lang="en-US" sz="3600" b="1" dirty="0" smtClean="0"/>
              <a:t> (1995) orbited Jupiter for 8 years</a:t>
            </a:r>
          </a:p>
          <a:p>
            <a:pPr>
              <a:buClr>
                <a:schemeClr val="tx1"/>
              </a:buClr>
              <a:buFontTx/>
              <a:buChar char="•"/>
              <a:defRPr/>
            </a:pPr>
            <a:r>
              <a:rPr lang="en-US" sz="3600" b="1" dirty="0" smtClean="0"/>
              <a:t>Intentionally crashed into Jupiter to gather more atmospheric data</a:t>
            </a:r>
          </a:p>
        </p:txBody>
      </p:sp>
    </p:spTree>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wheel(1)">
                                      <p:cBhvr>
                                        <p:cTn id="7" dur="1000"/>
                                        <p:tgtEl>
                                          <p:spTgt spid="47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barn(inVertical)">
                                      <p:cBhvr>
                                        <p:cTn id="12" dur="750"/>
                                        <p:tgtEl>
                                          <p:spTgt spid="471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 descr="http://danielmarin.naukas.com/files/2013/11/Captura-de-pantalla-2013-09-07-a-las-12.15.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7924" y="3594895"/>
            <a:ext cx="3606800" cy="32539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Juno is expected to arrive at Jupiter in 2016, on a mission to investigate the gas giant's origins, structure, atmosphere and magnetosphere. Juno's color camera will provide close-up images of Jupiter, including the first detailed views of the planets' poles. (Courtesy NASA/JPL)">
            <a:hlinkClick r:id="rId4" tooltip="Juno"/>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7924" y="826358"/>
            <a:ext cx="3619500" cy="2714625"/>
          </a:xfrm>
          <a:prstGeom prst="rect">
            <a:avLst/>
          </a:prstGeom>
          <a:noFill/>
          <a:extLst>
            <a:ext uri="{909E8E84-426E-40DD-AFC4-6F175D3DCCD1}">
              <a14:hiddenFill xmlns:a14="http://schemas.microsoft.com/office/drawing/2010/main">
                <a:solidFill>
                  <a:srgbClr val="FFFFFF"/>
                </a:solidFill>
              </a14:hiddenFill>
            </a:ext>
          </a:extLst>
        </p:spPr>
      </p:pic>
      <p:sp>
        <p:nvSpPr>
          <p:cNvPr id="28674" name="Rectangle 2"/>
          <p:cNvSpPr>
            <a:spLocks noGrp="1" noChangeArrowheads="1"/>
          </p:cNvSpPr>
          <p:nvPr>
            <p:ph type="title"/>
          </p:nvPr>
        </p:nvSpPr>
        <p:spPr>
          <a:xfrm>
            <a:off x="685800" y="0"/>
            <a:ext cx="7772400" cy="685800"/>
          </a:xfrm>
        </p:spPr>
        <p:txBody>
          <a:bodyPr/>
          <a:lstStyle/>
          <a:p>
            <a:pPr>
              <a:defRPr/>
            </a:pPr>
            <a:r>
              <a:rPr lang="en-US" sz="3600" b="1" i="1" u="sng" dirty="0" smtClean="0"/>
              <a:t>Missions</a:t>
            </a:r>
          </a:p>
        </p:txBody>
      </p:sp>
      <p:sp>
        <p:nvSpPr>
          <p:cNvPr id="28683" name="Rectangle 11"/>
          <p:cNvSpPr>
            <a:spLocks noGrp="1" noChangeArrowheads="1"/>
          </p:cNvSpPr>
          <p:nvPr>
            <p:ph type="body" idx="1"/>
          </p:nvPr>
        </p:nvSpPr>
        <p:spPr>
          <a:xfrm>
            <a:off x="609600" y="838200"/>
            <a:ext cx="5715000" cy="5029200"/>
          </a:xfrm>
        </p:spPr>
        <p:txBody>
          <a:bodyPr/>
          <a:lstStyle/>
          <a:p>
            <a:pPr>
              <a:buClr>
                <a:schemeClr val="tx1"/>
              </a:buClr>
              <a:buFontTx/>
              <a:buChar char="•"/>
              <a:defRPr/>
            </a:pPr>
            <a:r>
              <a:rPr lang="en-US" sz="3600" b="1" dirty="0" smtClean="0"/>
              <a:t>Current mission is the spacecraft </a:t>
            </a:r>
            <a:r>
              <a:rPr lang="en-US" sz="3600" b="1" i="1" dirty="0" smtClean="0"/>
              <a:t>Juno</a:t>
            </a:r>
            <a:r>
              <a:rPr lang="en-US" sz="3600" b="1" dirty="0" smtClean="0"/>
              <a:t> (Jupiter Polar Orbiter) which arrived in 2016</a:t>
            </a:r>
          </a:p>
          <a:p>
            <a:pPr marL="0" indent="0">
              <a:buClr>
                <a:schemeClr val="tx1"/>
              </a:buClr>
              <a:buNone/>
              <a:defRPr/>
            </a:pPr>
            <a:r>
              <a:rPr lang="en-US" b="1" i="1" dirty="0" smtClean="0">
                <a:hlinkClick r:id="rId6"/>
              </a:rPr>
              <a:t>Video (3:20) “What Lies Inside Jupiter?</a:t>
            </a:r>
            <a:r>
              <a:rPr lang="en-US" sz="3600" b="1" dirty="0" smtClean="0">
                <a:solidFill>
                  <a:srgbClr val="FF0000"/>
                </a:solidFill>
              </a:rPr>
              <a:t>”</a:t>
            </a:r>
            <a:endParaRPr lang="en-US" sz="3600" b="1" dirty="0">
              <a:solidFill>
                <a:srgbClr val="FF0000"/>
              </a:solidFill>
            </a:endParaRPr>
          </a:p>
          <a:p>
            <a:pPr>
              <a:buClr>
                <a:schemeClr val="tx1"/>
              </a:buClr>
              <a:buFontTx/>
              <a:buChar char="•"/>
              <a:defRPr/>
            </a:pPr>
            <a:r>
              <a:rPr lang="en-US" sz="3600" b="1" i="1" dirty="0" smtClean="0"/>
              <a:t>Europa Clipper</a:t>
            </a:r>
            <a:r>
              <a:rPr lang="en-US" sz="3600" b="1" dirty="0" smtClean="0"/>
              <a:t> – mission currently planned to determine if Europa may  have conditions for life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683">
                                            <p:txEl>
                                              <p:pRg st="0" end="0"/>
                                            </p:txEl>
                                          </p:spTgt>
                                        </p:tgtEl>
                                        <p:attrNameLst>
                                          <p:attrName>style.visibility</p:attrName>
                                        </p:attrNameLst>
                                      </p:cBhvr>
                                      <p:to>
                                        <p:strVal val="visible"/>
                                      </p:to>
                                    </p:set>
                                    <p:animEffect transition="in" filter="barn(inVertical)">
                                      <p:cBhvr>
                                        <p:cTn id="7" dur="1000"/>
                                        <p:tgtEl>
                                          <p:spTgt spid="28683">
                                            <p:txEl>
                                              <p:pRg st="0" end="0"/>
                                            </p:txEl>
                                          </p:spTgt>
                                        </p:tgtEl>
                                      </p:cBhvr>
                                    </p:animEffect>
                                  </p:childTnLst>
                                </p:cTn>
                              </p:par>
                              <p:par>
                                <p:cTn id="8" presetID="10" presetClass="entr" presetSubtype="0" fill="hold" grpId="0" nodeType="withEffect">
                                  <p:stCondLst>
                                    <p:cond delay="5000"/>
                                  </p:stCondLst>
                                  <p:childTnLst>
                                    <p:set>
                                      <p:cBhvr>
                                        <p:cTn id="9" dur="1" fill="hold">
                                          <p:stCondLst>
                                            <p:cond delay="0"/>
                                          </p:stCondLst>
                                        </p:cTn>
                                        <p:tgtEl>
                                          <p:spTgt spid="28683">
                                            <p:txEl>
                                              <p:pRg st="1" end="1"/>
                                            </p:txEl>
                                          </p:spTgt>
                                        </p:tgtEl>
                                        <p:attrNameLst>
                                          <p:attrName>style.visibility</p:attrName>
                                        </p:attrNameLst>
                                      </p:cBhvr>
                                      <p:to>
                                        <p:strVal val="visible"/>
                                      </p:to>
                                    </p:set>
                                    <p:animEffect transition="in" filter="fade">
                                      <p:cBhvr>
                                        <p:cTn id="10" dur="2000"/>
                                        <p:tgtEl>
                                          <p:spTgt spid="28683">
                                            <p:txEl>
                                              <p:pRg st="1" end="1"/>
                                            </p:txEl>
                                          </p:spTgt>
                                        </p:tgtEl>
                                      </p:cBhvr>
                                    </p:animEffect>
                                  </p:childTnLst>
                                </p:cTn>
                              </p:par>
                              <p:par>
                                <p:cTn id="11" presetID="6" presetClass="entr" presetSubtype="32" fill="hold" nodeType="withEffect">
                                  <p:stCondLst>
                                    <p:cond delay="2750"/>
                                  </p:stCondLst>
                                  <p:childTnLst>
                                    <p:set>
                                      <p:cBhvr>
                                        <p:cTn id="12" dur="1" fill="hold">
                                          <p:stCondLst>
                                            <p:cond delay="0"/>
                                          </p:stCondLst>
                                        </p:cTn>
                                        <p:tgtEl>
                                          <p:spTgt spid="5"/>
                                        </p:tgtEl>
                                        <p:attrNameLst>
                                          <p:attrName>style.visibility</p:attrName>
                                        </p:attrNameLst>
                                      </p:cBhvr>
                                      <p:to>
                                        <p:strVal val="visible"/>
                                      </p:to>
                                    </p:set>
                                    <p:animEffect transition="in" filter="circle(out)">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8683">
                                            <p:txEl>
                                              <p:pRg st="2" end="2"/>
                                            </p:txEl>
                                          </p:spTgt>
                                        </p:tgtEl>
                                        <p:attrNameLst>
                                          <p:attrName>style.visibility</p:attrName>
                                        </p:attrNameLst>
                                      </p:cBhvr>
                                      <p:to>
                                        <p:strVal val="visible"/>
                                      </p:to>
                                    </p:set>
                                    <p:animEffect transition="in" filter="fade">
                                      <p:cBhvr>
                                        <p:cTn id="18" dur="1000"/>
                                        <p:tgtEl>
                                          <p:spTgt spid="28683">
                                            <p:txEl>
                                              <p:pRg st="2" end="2"/>
                                            </p:txEl>
                                          </p:spTgt>
                                        </p:tgtEl>
                                      </p:cBhvr>
                                    </p:animEffect>
                                    <p:anim calcmode="lin" valueType="num">
                                      <p:cBhvr>
                                        <p:cTn id="19" dur="1000" fill="hold"/>
                                        <p:tgtEl>
                                          <p:spTgt spid="2868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28683">
                                            <p:txEl>
                                              <p:pRg st="2" end="2"/>
                                            </p:txEl>
                                          </p:spTgt>
                                        </p:tgtEl>
                                        <p:attrNameLst>
                                          <p:attrName>ppt_y</p:attrName>
                                        </p:attrNameLst>
                                      </p:cBhvr>
                                      <p:tavLst>
                                        <p:tav tm="0">
                                          <p:val>
                                            <p:strVal val="#ppt_y+.1"/>
                                          </p:val>
                                        </p:tav>
                                        <p:tav tm="100000">
                                          <p:val>
                                            <p:strVal val="#ppt_y"/>
                                          </p:val>
                                        </p:tav>
                                      </p:tavLst>
                                    </p:anim>
                                  </p:childTnLst>
                                </p:cTn>
                              </p:par>
                              <p:par>
                                <p:cTn id="21" presetID="6" presetClass="entr" presetSubtype="16" fill="hold" nodeType="withEffect">
                                  <p:stCondLst>
                                    <p:cond delay="3250"/>
                                  </p:stCondLst>
                                  <p:childTnLst>
                                    <p:set>
                                      <p:cBhvr>
                                        <p:cTn id="22" dur="1" fill="hold">
                                          <p:stCondLst>
                                            <p:cond delay="0"/>
                                          </p:stCondLst>
                                        </p:cTn>
                                        <p:tgtEl>
                                          <p:spTgt spid="2050"/>
                                        </p:tgtEl>
                                        <p:attrNameLst>
                                          <p:attrName>style.visibility</p:attrName>
                                        </p:attrNameLst>
                                      </p:cBhvr>
                                      <p:to>
                                        <p:strVal val="visible"/>
                                      </p:to>
                                    </p:set>
                                    <p:animEffect transition="in" filter="circle(in)">
                                      <p:cBhvr>
                                        <p:cTn id="23" dur="175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7" descr="F73_EuropaLander_sm_SV"/>
          <p:cNvPicPr>
            <a:picLocks noChangeAspect="1" noChangeArrowheads="1"/>
          </p:cNvPicPr>
          <p:nvPr/>
        </p:nvPicPr>
        <p:blipFill>
          <a:blip r:embed="rId3" cstate="print"/>
          <a:srcRect/>
          <a:stretch>
            <a:fillRect/>
          </a:stretch>
        </p:blipFill>
        <p:spPr bwMode="auto">
          <a:xfrm>
            <a:off x="1603375" y="0"/>
            <a:ext cx="5937250" cy="6858000"/>
          </a:xfrm>
          <a:prstGeom prst="rect">
            <a:avLst/>
          </a:prstGeom>
          <a:noFill/>
          <a:ln w="9525">
            <a:noFill/>
            <a:miter lim="800000"/>
            <a:headEnd/>
            <a:tailEnd/>
          </a:ln>
        </p:spPr>
      </p:pic>
      <p:sp>
        <p:nvSpPr>
          <p:cNvPr id="53250" name="Rectangle 2"/>
          <p:cNvSpPr>
            <a:spLocks noGrp="1" noChangeArrowheads="1"/>
          </p:cNvSpPr>
          <p:nvPr>
            <p:ph type="title"/>
          </p:nvPr>
        </p:nvSpPr>
        <p:spPr>
          <a:xfrm>
            <a:off x="685800" y="0"/>
            <a:ext cx="7772400" cy="1066800"/>
          </a:xfrm>
        </p:spPr>
        <p:txBody>
          <a:bodyPr/>
          <a:lstStyle/>
          <a:p>
            <a:pPr>
              <a:defRPr/>
            </a:pPr>
            <a:r>
              <a:rPr lang="en-US" sz="3200" b="1" i="1" dirty="0" smtClean="0"/>
              <a:t>Europa – Eventual Human Exploration?</a:t>
            </a: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fade">
                                      <p:cBhvr>
                                        <p:cTn id="7" dur="10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bs.twimg.com/media/DTDsfKXUQAA0GZj.jpg: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6824"/>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799" y="152400"/>
            <a:ext cx="7772400" cy="1219200"/>
          </a:xfrm>
        </p:spPr>
        <p:txBody>
          <a:bodyPr/>
          <a:lstStyle/>
          <a:p>
            <a:r>
              <a:rPr lang="en-US" sz="3200" b="1" i="1" dirty="0" smtClean="0"/>
              <a:t>NASA’s Europa Clipper – Launch Date 2022 - 2025</a:t>
            </a:r>
            <a:endParaRPr lang="en-US" sz="3200" b="1" i="1" dirty="0"/>
          </a:p>
        </p:txBody>
      </p:sp>
    </p:spTree>
    <p:extLst>
      <p:ext uri="{BB962C8B-B14F-4D97-AF65-F5344CB8AC3E}">
        <p14:creationId xmlns:p14="http://schemas.microsoft.com/office/powerpoint/2010/main" val="66602857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76200"/>
            <a:ext cx="7772400" cy="685800"/>
          </a:xfrm>
        </p:spPr>
        <p:txBody>
          <a:bodyPr/>
          <a:lstStyle/>
          <a:p>
            <a:pPr>
              <a:defRPr/>
            </a:pPr>
            <a:r>
              <a:rPr lang="en-US" sz="3600" b="1" i="1" u="sng" dirty="0" smtClean="0"/>
              <a:t>Class Assignment</a:t>
            </a:r>
          </a:p>
        </p:txBody>
      </p:sp>
      <p:sp>
        <p:nvSpPr>
          <p:cNvPr id="25603" name="Rectangle 3"/>
          <p:cNvSpPr>
            <a:spLocks noGrp="1" noChangeArrowheads="1"/>
          </p:cNvSpPr>
          <p:nvPr>
            <p:ph type="body" idx="1"/>
          </p:nvPr>
        </p:nvSpPr>
        <p:spPr>
          <a:xfrm>
            <a:off x="495300" y="838200"/>
            <a:ext cx="8458200" cy="838200"/>
          </a:xfrm>
        </p:spPr>
        <p:txBody>
          <a:bodyPr/>
          <a:lstStyle/>
          <a:p>
            <a:pPr marL="0" indent="0" algn="ctr">
              <a:lnSpc>
                <a:spcPct val="90000"/>
              </a:lnSpc>
              <a:buClr>
                <a:schemeClr val="tx1"/>
              </a:buClr>
              <a:buNone/>
              <a:defRPr/>
            </a:pPr>
            <a:r>
              <a:rPr lang="en-US" sz="3600" b="1" i="1" dirty="0" smtClean="0">
                <a:hlinkClick r:id="rId3"/>
              </a:rPr>
              <a:t>Movie Clip “2010: Odyssey II”</a:t>
            </a:r>
            <a:endParaRPr lang="en-US" sz="3600" b="1" i="1" dirty="0" smtClean="0"/>
          </a:p>
        </p:txBody>
      </p:sp>
      <p:pic>
        <p:nvPicPr>
          <p:cNvPr id="3074" name="Picture 2" descr="http://www.rumormillnews.com/pix5/20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590800"/>
            <a:ext cx="7010400" cy="38958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32467" y="1600200"/>
            <a:ext cx="6705600" cy="584775"/>
          </a:xfrm>
          <a:prstGeom prst="rect">
            <a:avLst/>
          </a:prstGeom>
          <a:noFill/>
        </p:spPr>
        <p:txBody>
          <a:bodyPr wrap="square" rtlCol="0">
            <a:spAutoFit/>
          </a:bodyPr>
          <a:lstStyle/>
          <a:p>
            <a:pPr marL="457200" indent="-457200">
              <a:buFont typeface="Arial" panose="020B0604020202020204" pitchFamily="34" charset="0"/>
              <a:buChar char="•"/>
            </a:pPr>
            <a:r>
              <a:rPr lang="en-US" sz="3200" b="1" dirty="0" smtClean="0">
                <a:effectLst>
                  <a:outerShdw blurRad="38100" dist="38100" dir="2700000" algn="tl">
                    <a:srgbClr val="000000">
                      <a:alpha val="43137"/>
                    </a:srgbClr>
                  </a:outerShdw>
                </a:effectLst>
              </a:rPr>
              <a:t>Review this lesson at </a:t>
            </a:r>
            <a:r>
              <a:rPr lang="en-US" sz="3200" b="1" dirty="0" smtClean="0">
                <a:effectLst>
                  <a:outerShdw blurRad="38100" dist="38100" dir="2700000" algn="tl">
                    <a:srgbClr val="000000">
                      <a:alpha val="43137"/>
                    </a:srgbClr>
                  </a:outerShdw>
                </a:effectLst>
                <a:hlinkClick r:id="rId5"/>
              </a:rPr>
              <a:t>Kahoot.it!</a:t>
            </a:r>
            <a:endParaRPr lang="en-US" sz="3200" b="1" dirty="0">
              <a:effectLst>
                <a:outerShdw blurRad="38100" dist="38100" dir="2700000" algn="tl">
                  <a:srgbClr val="000000">
                    <a:alpha val="43137"/>
                  </a:srgbClr>
                </a:outerShdw>
              </a:effectLst>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1000"/>
                                        <p:tgtEl>
                                          <p:spTgt spid="25602"/>
                                        </p:tgtEl>
                                      </p:cBhvr>
                                    </p:animEffect>
                                  </p:childTnLst>
                                </p:cTn>
                              </p:par>
                              <p:par>
                                <p:cTn id="8" presetID="10" presetClass="entr" presetSubtype="0" fill="hold" nodeType="withEffect">
                                  <p:stCondLst>
                                    <p:cond delay="1000"/>
                                  </p:stCondLst>
                                  <p:childTnLst>
                                    <p:set>
                                      <p:cBhvr>
                                        <p:cTn id="9" dur="1" fill="hold">
                                          <p:stCondLst>
                                            <p:cond delay="0"/>
                                          </p:stCondLst>
                                        </p:cTn>
                                        <p:tgtEl>
                                          <p:spTgt spid="25603">
                                            <p:txEl>
                                              <p:pRg st="0" end="0"/>
                                            </p:txEl>
                                          </p:spTgt>
                                        </p:tgtEl>
                                        <p:attrNameLst>
                                          <p:attrName>style.visibility</p:attrName>
                                        </p:attrNameLst>
                                      </p:cBhvr>
                                      <p:to>
                                        <p:strVal val="visible"/>
                                      </p:to>
                                    </p:set>
                                    <p:animEffect transition="in" filter="fade">
                                      <p:cBhvr>
                                        <p:cTn id="10" dur="1000"/>
                                        <p:tgtEl>
                                          <p:spTgt spid="25603">
                                            <p:txEl>
                                              <p:pRg st="0" end="0"/>
                                            </p:txEl>
                                          </p:spTgt>
                                        </p:tgtEl>
                                      </p:cBhvr>
                                    </p:animEffect>
                                  </p:childTnLst>
                                </p:cTn>
                              </p:par>
                            </p:childTnLst>
                          </p:cTn>
                        </p:par>
                        <p:par>
                          <p:cTn id="11" fill="hold">
                            <p:stCondLst>
                              <p:cond delay="2000"/>
                            </p:stCondLst>
                            <p:childTnLst>
                              <p:par>
                                <p:cTn id="12" presetID="42" presetClass="entr" presetSubtype="0" fill="hold" nodeType="afterEffect">
                                  <p:stCondLst>
                                    <p:cond delay="325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9" descr="saturn-desat3bluw"/>
          <p:cNvPicPr>
            <a:picLocks noChangeAspect="1" noChangeArrowheads="1"/>
          </p:cNvPicPr>
          <p:nvPr/>
        </p:nvPicPr>
        <p:blipFill>
          <a:blip r:embed="rId3" cstate="print"/>
          <a:srcRect/>
          <a:stretch>
            <a:fillRect/>
          </a:stretch>
        </p:blipFill>
        <p:spPr bwMode="auto">
          <a:xfrm>
            <a:off x="1186253" y="0"/>
            <a:ext cx="6880061" cy="6789699"/>
          </a:xfrm>
          <a:prstGeom prst="rect">
            <a:avLst/>
          </a:prstGeom>
          <a:noFill/>
          <a:ln w="9525">
            <a:noFill/>
            <a:miter lim="800000"/>
            <a:headEnd/>
            <a:tailEnd/>
          </a:ln>
        </p:spPr>
      </p:pic>
      <p:sp>
        <p:nvSpPr>
          <p:cNvPr id="48130" name="Rectangle 2"/>
          <p:cNvSpPr>
            <a:spLocks noGrp="1" noChangeArrowheads="1"/>
          </p:cNvSpPr>
          <p:nvPr>
            <p:ph type="title"/>
          </p:nvPr>
        </p:nvSpPr>
        <p:spPr>
          <a:xfrm>
            <a:off x="685800" y="76200"/>
            <a:ext cx="7772400" cy="914400"/>
          </a:xfrm>
        </p:spPr>
        <p:txBody>
          <a:bodyPr/>
          <a:lstStyle/>
          <a:p>
            <a:pPr>
              <a:defRPr/>
            </a:pPr>
            <a:r>
              <a:rPr lang="en-US" sz="3200" b="1" i="1" u="sng" dirty="0" smtClean="0"/>
              <a:t>Next Up – Saturn</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fade">
                                      <p:cBhvr>
                                        <p:cTn id="7" dur="10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7" descr="Animation1"/>
          <p:cNvPicPr>
            <a:picLocks noChangeAspect="1" noChangeArrowheads="1" noCrop="1"/>
          </p:cNvPicPr>
          <p:nvPr/>
        </p:nvPicPr>
        <p:blipFill>
          <a:blip r:embed="rId3" cstate="print"/>
          <a:srcRect/>
          <a:stretch>
            <a:fillRect/>
          </a:stretch>
        </p:blipFill>
        <p:spPr bwMode="auto">
          <a:xfrm>
            <a:off x="2346960" y="3543300"/>
            <a:ext cx="4419600" cy="3314700"/>
          </a:xfrm>
          <a:prstGeom prst="rect">
            <a:avLst/>
          </a:prstGeom>
          <a:noFill/>
          <a:ln w="9525">
            <a:noFill/>
            <a:miter lim="800000"/>
            <a:headEnd/>
            <a:tailEnd/>
          </a:ln>
        </p:spPr>
      </p:pic>
      <p:sp>
        <p:nvSpPr>
          <p:cNvPr id="6147" name="Rectangle 3"/>
          <p:cNvSpPr>
            <a:spLocks noGrp="1" noChangeArrowheads="1"/>
          </p:cNvSpPr>
          <p:nvPr>
            <p:ph type="title"/>
          </p:nvPr>
        </p:nvSpPr>
        <p:spPr>
          <a:xfrm>
            <a:off x="685800" y="228600"/>
            <a:ext cx="7772400" cy="457200"/>
          </a:xfrm>
        </p:spPr>
        <p:txBody>
          <a:bodyPr/>
          <a:lstStyle/>
          <a:p>
            <a:pPr>
              <a:defRPr/>
            </a:pPr>
            <a:r>
              <a:rPr lang="en-US" sz="3600" b="1" i="1" u="sng" dirty="0" smtClean="0"/>
              <a:t>Physical Data</a:t>
            </a:r>
          </a:p>
        </p:txBody>
      </p:sp>
      <p:sp>
        <p:nvSpPr>
          <p:cNvPr id="6148" name="Rectangle 4"/>
          <p:cNvSpPr>
            <a:spLocks noGrp="1" noChangeArrowheads="1"/>
          </p:cNvSpPr>
          <p:nvPr>
            <p:ph type="body" idx="1"/>
          </p:nvPr>
        </p:nvSpPr>
        <p:spPr>
          <a:xfrm>
            <a:off x="838200" y="1066800"/>
            <a:ext cx="7467600" cy="3124200"/>
          </a:xfrm>
        </p:spPr>
        <p:txBody>
          <a:bodyPr/>
          <a:lstStyle/>
          <a:p>
            <a:pPr>
              <a:lnSpc>
                <a:spcPct val="90000"/>
              </a:lnSpc>
              <a:buClr>
                <a:schemeClr val="tx1"/>
              </a:buClr>
              <a:buFontTx/>
              <a:buChar char="•"/>
              <a:defRPr/>
            </a:pPr>
            <a:r>
              <a:rPr lang="en-US" sz="3600" b="1" dirty="0" smtClean="0"/>
              <a:t>Spins once in about 10 hours (1 day = 9.925 hours) and is the fastest spinning planet in the solar system</a:t>
            </a:r>
          </a:p>
          <a:p>
            <a:pPr>
              <a:lnSpc>
                <a:spcPct val="90000"/>
              </a:lnSpc>
              <a:buClr>
                <a:schemeClr val="tx1"/>
              </a:buClr>
              <a:buFontTx/>
              <a:buChar char="•"/>
              <a:defRPr/>
            </a:pPr>
            <a:r>
              <a:rPr lang="en-US" sz="3600" b="1" dirty="0" smtClean="0"/>
              <a:t>Tilted about 3 degrees</a:t>
            </a:r>
          </a:p>
          <a:p>
            <a:pPr>
              <a:lnSpc>
                <a:spcPct val="90000"/>
              </a:lnSpc>
              <a:buClr>
                <a:schemeClr val="tx1"/>
              </a:buClr>
              <a:buFontTx/>
              <a:buChar char="•"/>
              <a:defRPr/>
            </a:pPr>
            <a:r>
              <a:rPr lang="en-US" sz="3600" b="1" dirty="0" smtClean="0"/>
              <a:t>Average cloud top temperature minus 270 degrees Fahrenheit</a:t>
            </a:r>
          </a:p>
          <a:p>
            <a:pPr>
              <a:lnSpc>
                <a:spcPct val="90000"/>
              </a:lnSpc>
              <a:buClr>
                <a:schemeClr val="tx1"/>
              </a:buClr>
              <a:buFontTx/>
              <a:buChar char="•"/>
              <a:defRPr/>
            </a:pPr>
            <a:endParaRPr lang="en-US" sz="4400" b="1" dirty="0" smtClean="0"/>
          </a:p>
        </p:txBody>
      </p:sp>
    </p:spTree>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wheel(1)">
                                      <p:cBhvr>
                                        <p:cTn id="7" dur="1000"/>
                                        <p:tgtEl>
                                          <p:spTgt spid="6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randombar(vertical)">
                                      <p:cBhvr>
                                        <p:cTn id="12" dur="1000"/>
                                        <p:tgtEl>
                                          <p:spTgt spid="6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148">
                                            <p:txEl>
                                              <p:pRg st="2" end="2"/>
                                            </p:txEl>
                                          </p:spTgt>
                                        </p:tgtEl>
                                        <p:attrNameLst>
                                          <p:attrName>style.visibility</p:attrName>
                                        </p:attrNameLst>
                                      </p:cBhvr>
                                      <p:to>
                                        <p:strVal val="visible"/>
                                      </p:to>
                                    </p:set>
                                    <p:animEffect transition="in" filter="fade">
                                      <p:cBhvr>
                                        <p:cTn id="17" dur="1000"/>
                                        <p:tgtEl>
                                          <p:spTgt spid="6148">
                                            <p:txEl>
                                              <p:pRg st="2" end="2"/>
                                            </p:txEl>
                                          </p:spTgt>
                                        </p:tgtEl>
                                      </p:cBhvr>
                                    </p:animEffect>
                                    <p:anim calcmode="lin" valueType="num">
                                      <p:cBhvr>
                                        <p:cTn id="18" dur="1000" fill="hold"/>
                                        <p:tgtEl>
                                          <p:spTgt spid="614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14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uiExpand="1"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descr="20070323-jupiter_anim"/>
          <p:cNvPicPr>
            <a:picLocks noChangeAspect="1" noChangeArrowheads="1" noCrop="1"/>
          </p:cNvPicPr>
          <p:nvPr/>
        </p:nvPicPr>
        <p:blipFill>
          <a:blip r:embed="rId3" cstate="print"/>
          <a:srcRect/>
          <a:stretch>
            <a:fillRect/>
          </a:stretch>
        </p:blipFill>
        <p:spPr bwMode="auto">
          <a:xfrm>
            <a:off x="1142998" y="0"/>
            <a:ext cx="7397391" cy="7315200"/>
          </a:xfrm>
          <a:prstGeom prst="rect">
            <a:avLst/>
          </a:prstGeom>
          <a:noFill/>
          <a:ln w="9525">
            <a:noFill/>
            <a:miter lim="800000"/>
            <a:headEnd/>
            <a:tailEnd/>
          </a:ln>
        </p:spPr>
      </p:pic>
      <p:sp>
        <p:nvSpPr>
          <p:cNvPr id="57346" name="Rectangle 2"/>
          <p:cNvSpPr>
            <a:spLocks noGrp="1" noChangeArrowheads="1"/>
          </p:cNvSpPr>
          <p:nvPr>
            <p:ph type="title"/>
          </p:nvPr>
        </p:nvSpPr>
        <p:spPr>
          <a:xfrm>
            <a:off x="685800" y="0"/>
            <a:ext cx="7772400" cy="914400"/>
          </a:xfrm>
        </p:spPr>
        <p:txBody>
          <a:bodyPr/>
          <a:lstStyle/>
          <a:p>
            <a:pPr>
              <a:defRPr/>
            </a:pPr>
            <a:r>
              <a:rPr lang="en-US" sz="3600" b="1" i="1" u="sng" dirty="0" smtClean="0"/>
              <a:t>Physical Data</a:t>
            </a:r>
          </a:p>
        </p:txBody>
      </p:sp>
      <p:sp>
        <p:nvSpPr>
          <p:cNvPr id="57347" name="Rectangle 3"/>
          <p:cNvSpPr>
            <a:spLocks noGrp="1" noChangeArrowheads="1"/>
          </p:cNvSpPr>
          <p:nvPr>
            <p:ph type="body" idx="1"/>
          </p:nvPr>
        </p:nvSpPr>
        <p:spPr>
          <a:xfrm>
            <a:off x="609600" y="1219200"/>
            <a:ext cx="8153400" cy="5257800"/>
          </a:xfrm>
        </p:spPr>
        <p:txBody>
          <a:bodyPr/>
          <a:lstStyle/>
          <a:p>
            <a:pPr>
              <a:lnSpc>
                <a:spcPct val="90000"/>
              </a:lnSpc>
              <a:buClr>
                <a:schemeClr val="tx1"/>
              </a:buClr>
              <a:buFontTx/>
              <a:buChar char="•"/>
              <a:defRPr/>
            </a:pPr>
            <a:r>
              <a:rPr lang="en-US" sz="3600" b="1" dirty="0" smtClean="0"/>
              <a:t>Four major moons; 63 total natural satellites </a:t>
            </a:r>
          </a:p>
          <a:p>
            <a:pPr>
              <a:lnSpc>
                <a:spcPct val="90000"/>
              </a:lnSpc>
              <a:buClr>
                <a:schemeClr val="tx1"/>
              </a:buClr>
              <a:buFontTx/>
              <a:buChar char="•"/>
              <a:defRPr/>
            </a:pPr>
            <a:r>
              <a:rPr lang="en-US" sz="3600" b="1" dirty="0" smtClean="0"/>
              <a:t>Has 2.4 times the mass of all the other planets combined</a:t>
            </a:r>
          </a:p>
          <a:p>
            <a:pPr>
              <a:lnSpc>
                <a:spcPct val="90000"/>
              </a:lnSpc>
              <a:buClr>
                <a:schemeClr val="tx1"/>
              </a:buClr>
              <a:buFontTx/>
              <a:buChar char="•"/>
              <a:defRPr/>
            </a:pPr>
            <a:r>
              <a:rPr lang="en-US" sz="3600" b="1" dirty="0" smtClean="0"/>
              <a:t>Known as a “failed star”</a:t>
            </a:r>
          </a:p>
          <a:p>
            <a:pPr>
              <a:lnSpc>
                <a:spcPct val="90000"/>
              </a:lnSpc>
              <a:buClr>
                <a:schemeClr val="tx1"/>
              </a:buClr>
              <a:buFontTx/>
              <a:buChar char="•"/>
              <a:defRPr/>
            </a:pPr>
            <a:r>
              <a:rPr lang="en-US" sz="3600" b="1" dirty="0" smtClean="0"/>
              <a:t>Produces more heat than it receives from the Sun</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wipe(left)">
                                      <p:cBhvr>
                                        <p:cTn id="7" dur="500"/>
                                        <p:tgtEl>
                                          <p:spTgt spid="57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347">
                                            <p:txEl>
                                              <p:pRg st="1" end="1"/>
                                            </p:txEl>
                                          </p:spTgt>
                                        </p:tgtEl>
                                        <p:attrNameLst>
                                          <p:attrName>style.visibility</p:attrName>
                                        </p:attrNameLst>
                                      </p:cBhvr>
                                      <p:to>
                                        <p:strVal val="visible"/>
                                      </p:to>
                                    </p:set>
                                    <p:animEffect transition="in" filter="fade">
                                      <p:cBhvr>
                                        <p:cTn id="12" dur="1000"/>
                                        <p:tgtEl>
                                          <p:spTgt spid="573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7347">
                                            <p:txEl>
                                              <p:pRg st="2" end="2"/>
                                            </p:txEl>
                                          </p:spTgt>
                                        </p:tgtEl>
                                        <p:attrNameLst>
                                          <p:attrName>style.visibility</p:attrName>
                                        </p:attrNameLst>
                                      </p:cBhvr>
                                      <p:to>
                                        <p:strVal val="visible"/>
                                      </p:to>
                                    </p:set>
                                    <p:animEffect transition="in" filter="wipe(left)">
                                      <p:cBhvr>
                                        <p:cTn id="17" dur="1000"/>
                                        <p:tgtEl>
                                          <p:spTgt spid="573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nodeType="clickEffect">
                                  <p:stCondLst>
                                    <p:cond delay="0"/>
                                  </p:stCondLst>
                                  <p:childTnLst>
                                    <p:set>
                                      <p:cBhvr>
                                        <p:cTn id="21" dur="1" fill="hold">
                                          <p:stCondLst>
                                            <p:cond delay="0"/>
                                          </p:stCondLst>
                                        </p:cTn>
                                        <p:tgtEl>
                                          <p:spTgt spid="57347">
                                            <p:txEl>
                                              <p:pRg st="3" end="3"/>
                                            </p:txEl>
                                          </p:spTgt>
                                        </p:tgtEl>
                                        <p:attrNameLst>
                                          <p:attrName>style.visibility</p:attrName>
                                        </p:attrNameLst>
                                      </p:cBhvr>
                                      <p:to>
                                        <p:strVal val="visible"/>
                                      </p:to>
                                    </p:set>
                                    <p:animEffect transition="in" filter="randombar(vertical)">
                                      <p:cBhvr>
                                        <p:cTn id="22" dur="750"/>
                                        <p:tgtEl>
                                          <p:spTgt spid="573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5" descr="Image:Jupiter from Voyager 1.jpg"/>
          <p:cNvPicPr>
            <a:picLocks noChangeAspect="1" noChangeArrowheads="1"/>
          </p:cNvPicPr>
          <p:nvPr/>
        </p:nvPicPr>
        <p:blipFill>
          <a:blip r:embed="rId3" cstate="print"/>
          <a:srcRect/>
          <a:stretch>
            <a:fillRect/>
          </a:stretch>
        </p:blipFill>
        <p:spPr bwMode="auto">
          <a:xfrm>
            <a:off x="5382768" y="1066800"/>
            <a:ext cx="3733800" cy="3163888"/>
          </a:xfrm>
          <a:prstGeom prst="rect">
            <a:avLst/>
          </a:prstGeom>
          <a:noFill/>
          <a:ln w="9525">
            <a:noFill/>
            <a:miter lim="800000"/>
            <a:headEnd/>
            <a:tailEnd/>
          </a:ln>
        </p:spPr>
      </p:pic>
      <p:sp>
        <p:nvSpPr>
          <p:cNvPr id="31746" name="Rectangle 2"/>
          <p:cNvSpPr>
            <a:spLocks noGrp="1" noChangeArrowheads="1"/>
          </p:cNvSpPr>
          <p:nvPr>
            <p:ph type="title"/>
          </p:nvPr>
        </p:nvSpPr>
        <p:spPr>
          <a:xfrm>
            <a:off x="685800" y="0"/>
            <a:ext cx="7772400" cy="914400"/>
          </a:xfrm>
        </p:spPr>
        <p:txBody>
          <a:bodyPr/>
          <a:lstStyle/>
          <a:p>
            <a:pPr>
              <a:defRPr/>
            </a:pPr>
            <a:r>
              <a:rPr lang="en-US" sz="3600" b="1" i="1" u="sng" dirty="0" smtClean="0"/>
              <a:t>Physical Data</a:t>
            </a:r>
          </a:p>
        </p:txBody>
      </p:sp>
      <p:sp>
        <p:nvSpPr>
          <p:cNvPr id="31747" name="Rectangle 3"/>
          <p:cNvSpPr>
            <a:spLocks noGrp="1" noChangeArrowheads="1"/>
          </p:cNvSpPr>
          <p:nvPr>
            <p:ph type="body" idx="1"/>
          </p:nvPr>
        </p:nvSpPr>
        <p:spPr>
          <a:xfrm>
            <a:off x="685800" y="990600"/>
            <a:ext cx="5867400" cy="5257800"/>
          </a:xfrm>
        </p:spPr>
        <p:txBody>
          <a:bodyPr/>
          <a:lstStyle/>
          <a:p>
            <a:pPr>
              <a:buClr>
                <a:schemeClr val="tx1"/>
              </a:buClr>
              <a:buFontTx/>
              <a:buChar char="•"/>
              <a:defRPr/>
            </a:pPr>
            <a:r>
              <a:rPr lang="en-US" sz="3600" b="1" dirty="0" smtClean="0"/>
              <a:t>“Great Red Spot” cloud-top hurricane-like feature (visible in small telescopes)</a:t>
            </a:r>
          </a:p>
          <a:p>
            <a:pPr>
              <a:buClr>
                <a:schemeClr val="tx1"/>
              </a:buClr>
              <a:buFontTx/>
              <a:buChar char="•"/>
              <a:defRPr/>
            </a:pPr>
            <a:r>
              <a:rPr lang="en-US" sz="3600" b="1" dirty="0" smtClean="0"/>
              <a:t>Strongest magnetic field extending past Saturn’s orbit</a:t>
            </a:r>
          </a:p>
          <a:p>
            <a:pPr>
              <a:buClr>
                <a:schemeClr val="tx1"/>
              </a:buClr>
              <a:buFontTx/>
              <a:buChar char="•"/>
              <a:defRPr/>
            </a:pPr>
            <a:r>
              <a:rPr lang="en-US" sz="3600" b="1" dirty="0" smtClean="0"/>
              <a:t>Has a ring system</a:t>
            </a:r>
          </a:p>
          <a:p>
            <a:pPr marL="0" indent="0" algn="ctr">
              <a:buNone/>
              <a:defRPr/>
            </a:pPr>
            <a:r>
              <a:rPr lang="en-US" b="1" i="1" dirty="0" smtClean="0">
                <a:hlinkClick r:id="rId4"/>
              </a:rPr>
              <a:t>Video (2:41) “Weather on Jupiter</a:t>
            </a:r>
            <a:r>
              <a:rPr lang="en-US" b="1" i="1" dirty="0" smtClean="0">
                <a:solidFill>
                  <a:srgbClr val="FF0000"/>
                </a:solidFill>
              </a:rPr>
              <a:t>”</a:t>
            </a:r>
          </a:p>
          <a:p>
            <a:pPr>
              <a:buFontTx/>
              <a:buChar char="•"/>
              <a:defRPr/>
            </a:pPr>
            <a:endParaRPr lang="en-US" sz="4400" b="1" dirty="0" smtClean="0"/>
          </a:p>
        </p:txBody>
      </p:sp>
      <p:pic>
        <p:nvPicPr>
          <p:cNvPr id="1026" name="Picture 2" descr="Jupiter's magnetic fiel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479" y="4458988"/>
            <a:ext cx="3733799" cy="23685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circle(out)">
                                      <p:cBhvr>
                                        <p:cTn id="7" dur="10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barn(inVertical)">
                                      <p:cBhvr>
                                        <p:cTn id="12" dur="750"/>
                                        <p:tgtEl>
                                          <p:spTgt spid="31747">
                                            <p:txEl>
                                              <p:pRg st="1" end="1"/>
                                            </p:txEl>
                                          </p:spTgt>
                                        </p:tgtEl>
                                      </p:cBhvr>
                                    </p:animEffect>
                                  </p:childTnLst>
                                </p:cTn>
                              </p:par>
                            </p:childTnLst>
                          </p:cTn>
                        </p:par>
                        <p:par>
                          <p:cTn id="13" fill="hold">
                            <p:stCondLst>
                              <p:cond delay="750"/>
                            </p:stCondLst>
                            <p:childTnLst>
                              <p:par>
                                <p:cTn id="14" presetID="6" presetClass="entr" presetSubtype="32" fill="hold" nodeType="afterEffect">
                                  <p:stCondLst>
                                    <p:cond delay="2000"/>
                                  </p:stCondLst>
                                  <p:childTnLst>
                                    <p:set>
                                      <p:cBhvr>
                                        <p:cTn id="15" dur="1" fill="hold">
                                          <p:stCondLst>
                                            <p:cond delay="0"/>
                                          </p:stCondLst>
                                        </p:cTn>
                                        <p:tgtEl>
                                          <p:spTgt spid="1026"/>
                                        </p:tgtEl>
                                        <p:attrNameLst>
                                          <p:attrName>style.visibility</p:attrName>
                                        </p:attrNameLst>
                                      </p:cBhvr>
                                      <p:to>
                                        <p:strVal val="visible"/>
                                      </p:to>
                                    </p:set>
                                    <p:animEffect transition="in" filter="circle(out)">
                                      <p:cBhvr>
                                        <p:cTn id="16" dur="1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1747">
                                            <p:txEl>
                                              <p:pRg st="2" end="2"/>
                                            </p:txEl>
                                          </p:spTgt>
                                        </p:tgtEl>
                                        <p:attrNameLst>
                                          <p:attrName>style.visibility</p:attrName>
                                        </p:attrNameLst>
                                      </p:cBhvr>
                                      <p:to>
                                        <p:strVal val="visible"/>
                                      </p:to>
                                    </p:set>
                                    <p:animEffect transition="in" filter="barn(inVertical)">
                                      <p:cBhvr>
                                        <p:cTn id="21" dur="750"/>
                                        <p:tgtEl>
                                          <p:spTgt spid="31747">
                                            <p:txEl>
                                              <p:pRg st="2" end="2"/>
                                            </p:txEl>
                                          </p:spTgt>
                                        </p:tgtEl>
                                      </p:cBhvr>
                                    </p:animEffect>
                                  </p:childTnLst>
                                </p:cTn>
                              </p:par>
                              <p:par>
                                <p:cTn id="22" presetID="10" presetClass="entr" presetSubtype="0" fill="hold" grpId="0" nodeType="withEffect">
                                  <p:stCondLst>
                                    <p:cond delay="4000"/>
                                  </p:stCondLst>
                                  <p:childTnLst>
                                    <p:set>
                                      <p:cBhvr>
                                        <p:cTn id="23" dur="1" fill="hold">
                                          <p:stCondLst>
                                            <p:cond delay="0"/>
                                          </p:stCondLst>
                                        </p:cTn>
                                        <p:tgtEl>
                                          <p:spTgt spid="31747">
                                            <p:txEl>
                                              <p:pRg st="3" end="3"/>
                                            </p:txEl>
                                          </p:spTgt>
                                        </p:tgtEl>
                                        <p:attrNameLst>
                                          <p:attrName>style.visibility</p:attrName>
                                        </p:attrNameLst>
                                      </p:cBhvr>
                                      <p:to>
                                        <p:strVal val="visible"/>
                                      </p:to>
                                    </p:set>
                                    <p:animEffect transition="in" filter="fade">
                                      <p:cBhvr>
                                        <p:cTn id="24" dur="1000"/>
                                        <p:tgtEl>
                                          <p:spTgt spid="317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uiExpand="1"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Image:PIA01627 Ringe.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4754" name="Rectangle 2"/>
          <p:cNvSpPr>
            <a:spLocks noGrp="1" noChangeArrowheads="1"/>
          </p:cNvSpPr>
          <p:nvPr>
            <p:ph type="title"/>
          </p:nvPr>
        </p:nvSpPr>
        <p:spPr>
          <a:xfrm>
            <a:off x="685800" y="0"/>
            <a:ext cx="7772400" cy="1066800"/>
          </a:xfrm>
        </p:spPr>
        <p:txBody>
          <a:bodyPr/>
          <a:lstStyle/>
          <a:p>
            <a:pPr>
              <a:defRPr/>
            </a:pPr>
            <a:r>
              <a:rPr lang="en-US" sz="3200" b="1" i="1" dirty="0" smtClean="0"/>
              <a:t>Jupiter’s Rings &amp; Small Moons</a:t>
            </a: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fade">
                                      <p:cBhvr>
                                        <p:cTn id="7" dur="1000"/>
                                        <p:tgtEl>
                                          <p:spTgt spid="74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pl.arizona.edu/undergrad/classes/spring2011/Hubbard_206/Lectures3/jupiter_magnet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6571"/>
            <a:ext cx="9144000" cy="65314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76200"/>
            <a:ext cx="7772400" cy="914400"/>
          </a:xfrm>
        </p:spPr>
        <p:txBody>
          <a:bodyPr/>
          <a:lstStyle/>
          <a:p>
            <a:r>
              <a:rPr lang="en-US" sz="3200" b="1" i="1" dirty="0" smtClean="0"/>
              <a:t>Jupiter’s Magnetic Field</a:t>
            </a:r>
            <a:endParaRPr lang="en-US" sz="3200" b="1" i="1" dirty="0"/>
          </a:p>
        </p:txBody>
      </p:sp>
    </p:spTree>
    <p:extLst>
      <p:ext uri="{BB962C8B-B14F-4D97-AF65-F5344CB8AC3E}">
        <p14:creationId xmlns:p14="http://schemas.microsoft.com/office/powerpoint/2010/main" val="2689269930"/>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Image:Jupiter.Aurora.HST.UV.jpg"/>
          <p:cNvPicPr>
            <a:picLocks noChangeAspect="1" noChangeArrowheads="1"/>
          </p:cNvPicPr>
          <p:nvPr/>
        </p:nvPicPr>
        <p:blipFill>
          <a:blip r:embed="rId3" cstate="print"/>
          <a:srcRect/>
          <a:stretch>
            <a:fillRect/>
          </a:stretch>
        </p:blipFill>
        <p:spPr bwMode="auto">
          <a:xfrm>
            <a:off x="0" y="815975"/>
            <a:ext cx="9144000" cy="5226050"/>
          </a:xfrm>
          <a:prstGeom prst="rect">
            <a:avLst/>
          </a:prstGeom>
          <a:noFill/>
          <a:ln w="9525">
            <a:noFill/>
            <a:miter lim="800000"/>
            <a:headEnd/>
            <a:tailEnd/>
          </a:ln>
        </p:spPr>
      </p:pic>
      <p:sp>
        <p:nvSpPr>
          <p:cNvPr id="72706" name="Rectangle 2"/>
          <p:cNvSpPr>
            <a:spLocks noGrp="1" noChangeArrowheads="1"/>
          </p:cNvSpPr>
          <p:nvPr>
            <p:ph type="title"/>
          </p:nvPr>
        </p:nvSpPr>
        <p:spPr>
          <a:xfrm>
            <a:off x="685800" y="76200"/>
            <a:ext cx="7772400" cy="1219200"/>
          </a:xfrm>
        </p:spPr>
        <p:txBody>
          <a:bodyPr/>
          <a:lstStyle/>
          <a:p>
            <a:pPr>
              <a:defRPr/>
            </a:pPr>
            <a:r>
              <a:rPr lang="en-US" sz="3200" b="1" i="1" dirty="0" smtClean="0"/>
              <a:t>Jupiter’s Northern Lights – Hubble Space Telescope</a:t>
            </a:r>
          </a:p>
        </p:txBody>
      </p:sp>
    </p:spTree>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barn(inVertical)">
                                      <p:cBhvr>
                                        <p:cTn id="7" dur="1000"/>
                                        <p:tgtEl>
                                          <p:spTgt spid="72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Lst>
  </p:timing>
</p:sld>
</file>

<file path=ppt/theme/theme1.xml><?xml version="1.0" encoding="utf-8"?>
<a:theme xmlns:a="http://schemas.openxmlformats.org/drawingml/2006/main" name="BLUEDIAG">
  <a:themeElements>
    <a:clrScheme name="BLUEDIAG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DIAG">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UEDIAG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DIAG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DIAG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DIAG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UEDIAG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themeOverride>
</file>

<file path=docProps/app.xml><?xml version="1.0" encoding="utf-8"?>
<Properties xmlns="http://schemas.openxmlformats.org/officeDocument/2006/extended-properties" xmlns:vt="http://schemas.openxmlformats.org/officeDocument/2006/docPropsVTypes">
  <Template>G:\APPS\MSOFFICE\Template\Designs\BLUEDIAG.POT</Template>
  <TotalTime>16116</TotalTime>
  <Words>4361</Words>
  <Application>Microsoft Office PowerPoint</Application>
  <PresentationFormat>On-screen Show (4:3)</PresentationFormat>
  <Paragraphs>133</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BLUEDIAG</vt:lpstr>
      <vt:lpstr>Unit V Lesson I: “Jupiter”</vt:lpstr>
      <vt:lpstr>S.W.B.A.T.</vt:lpstr>
      <vt:lpstr>Physical Data</vt:lpstr>
      <vt:lpstr>Physical Data</vt:lpstr>
      <vt:lpstr>Physical Data</vt:lpstr>
      <vt:lpstr>Physical Data</vt:lpstr>
      <vt:lpstr>Jupiter’s Rings &amp; Small Moons</vt:lpstr>
      <vt:lpstr>Jupiter’s Magnetic Field</vt:lpstr>
      <vt:lpstr>Jupiter’s Northern Lights – Hubble Space Telescope</vt:lpstr>
      <vt:lpstr>Composition &amp; Structure</vt:lpstr>
      <vt:lpstr>Composition &amp; Structure</vt:lpstr>
      <vt:lpstr>Planetary Structure</vt:lpstr>
      <vt:lpstr>Composition &amp; Structure</vt:lpstr>
      <vt:lpstr>Lightning on Jupiter’s Night Side - Voyager 1</vt:lpstr>
      <vt:lpstr>Comet Shoemaker-Levy 9 Impact (1994)</vt:lpstr>
      <vt:lpstr>Jupiter’s Moon Ganymede’s Surface – String Cometary Impact</vt:lpstr>
      <vt:lpstr>Moons</vt:lpstr>
      <vt:lpstr>Moons</vt:lpstr>
      <vt:lpstr>Moons</vt:lpstr>
      <vt:lpstr>Moons</vt:lpstr>
      <vt:lpstr>Moons</vt:lpstr>
      <vt:lpstr>Europan Glaciers</vt:lpstr>
      <vt:lpstr>Europa’s Surface – True Color</vt:lpstr>
      <vt:lpstr>Cross-Section of Europa’s Crust &amp; Sub-Surface Ocean</vt:lpstr>
      <vt:lpstr>Possible Future Underwater Probe to Europa</vt:lpstr>
      <vt:lpstr>Moons</vt:lpstr>
      <vt:lpstr>Ganymede’s Internal Structure –Magnetic Field Detected</vt:lpstr>
      <vt:lpstr>Moons</vt:lpstr>
      <vt:lpstr>Valhalla Impact Basin - Callisto</vt:lpstr>
      <vt:lpstr>Callisto - Compressed Rock Under Ice &amp; Water – No Core (?)</vt:lpstr>
      <vt:lpstr>Missions</vt:lpstr>
      <vt:lpstr>Missions</vt:lpstr>
      <vt:lpstr>Missions</vt:lpstr>
      <vt:lpstr>Europa – Eventual Human Exploration?</vt:lpstr>
      <vt:lpstr>NASA’s Europa Clipper – Launch Date 2022 - 2025</vt:lpstr>
      <vt:lpstr>Class Assignment</vt:lpstr>
      <vt:lpstr>Next Up – Saturn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November 18th</dc:title>
  <dc:creator>astronomydad</dc:creator>
  <cp:lastModifiedBy>Astronomydad</cp:lastModifiedBy>
  <cp:revision>264</cp:revision>
  <cp:lastPrinted>2014-12-02T12:53:19Z</cp:lastPrinted>
  <dcterms:created xsi:type="dcterms:W3CDTF">1995-05-28T16:06:02Z</dcterms:created>
  <dcterms:modified xsi:type="dcterms:W3CDTF">2018-01-13T01:19:35Z</dcterms:modified>
</cp:coreProperties>
</file>