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319" r:id="rId3"/>
    <p:sldId id="280" r:id="rId4"/>
    <p:sldId id="258" r:id="rId5"/>
    <p:sldId id="301" r:id="rId6"/>
    <p:sldId id="281" r:id="rId7"/>
    <p:sldId id="290" r:id="rId8"/>
    <p:sldId id="302" r:id="rId9"/>
    <p:sldId id="267" r:id="rId10"/>
    <p:sldId id="291" r:id="rId11"/>
    <p:sldId id="299" r:id="rId12"/>
    <p:sldId id="271" r:id="rId13"/>
    <p:sldId id="323" r:id="rId14"/>
    <p:sldId id="300" r:id="rId15"/>
    <p:sldId id="272" r:id="rId16"/>
    <p:sldId id="321" r:id="rId17"/>
    <p:sldId id="298" r:id="rId18"/>
    <p:sldId id="305" r:id="rId19"/>
    <p:sldId id="309" r:id="rId20"/>
    <p:sldId id="310" r:id="rId21"/>
    <p:sldId id="311" r:id="rId22"/>
    <p:sldId id="303" r:id="rId23"/>
    <p:sldId id="328" r:id="rId24"/>
    <p:sldId id="329" r:id="rId25"/>
    <p:sldId id="296" r:id="rId26"/>
    <p:sldId id="304" r:id="rId27"/>
    <p:sldId id="273" r:id="rId28"/>
    <p:sldId id="324" r:id="rId29"/>
    <p:sldId id="325" r:id="rId30"/>
    <p:sldId id="330" r:id="rId31"/>
    <p:sldId id="326" r:id="rId32"/>
    <p:sldId id="327" r:id="rId33"/>
    <p:sldId id="331" r:id="rId34"/>
    <p:sldId id="292" r:id="rId35"/>
    <p:sldId id="278" r:id="rId36"/>
    <p:sldId id="297" r:id="rId37"/>
    <p:sldId id="314" r:id="rId38"/>
    <p:sldId id="322" r:id="rId39"/>
    <p:sldId id="306" r:id="rId40"/>
    <p:sldId id="274" r:id="rId41"/>
    <p:sldId id="315" r:id="rId42"/>
    <p:sldId id="312" r:id="rId43"/>
    <p:sldId id="313" r:id="rId44"/>
    <p:sldId id="317" r:id="rId45"/>
    <p:sldId id="320" r:id="rId46"/>
    <p:sldId id="275" r:id="rId47"/>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86455" autoAdjust="0"/>
  </p:normalViewPr>
  <p:slideViewPr>
    <p:cSldViewPr>
      <p:cViewPr varScale="1">
        <p:scale>
          <a:sx n="79" d="100"/>
          <a:sy n="79" d="100"/>
        </p:scale>
        <p:origin x="-1674" y="-90"/>
      </p:cViewPr>
      <p:guideLst>
        <p:guide orient="horz" pos="2160"/>
        <p:guide pos="2880"/>
      </p:guideLst>
    </p:cSldViewPr>
  </p:slideViewPr>
  <p:outlineViewPr>
    <p:cViewPr>
      <p:scale>
        <a:sx n="33" d="100"/>
        <a:sy n="33" d="100"/>
      </p:scale>
      <p:origin x="0" y="11322"/>
    </p:cViewPr>
  </p:outlineViewPr>
  <p:notesTextViewPr>
    <p:cViewPr>
      <p:scale>
        <a:sx n="100" d="100"/>
        <a:sy n="100" d="100"/>
      </p:scale>
      <p:origin x="0" y="0"/>
    </p:cViewPr>
  </p:notesTextViewPr>
  <p:sorterViewPr>
    <p:cViewPr>
      <p:scale>
        <a:sx n="66" d="100"/>
        <a:sy n="66" d="100"/>
      </p:scale>
      <p:origin x="0" y="4176"/>
    </p:cViewPr>
  </p:sorterViewPr>
  <p:notesViewPr>
    <p:cSldViewPr>
      <p:cViewPr varScale="1">
        <p:scale>
          <a:sx n="59" d="100"/>
          <a:sy n="59" d="100"/>
        </p:scale>
        <p:origin x="-1740"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69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n.wikipedia.org/wiki/2001_Mars_Odyssey" TargetMode="External"/><Relationship Id="rId7" Type="http://schemas.openxmlformats.org/officeDocument/2006/relationships/hyperlink" Target="https://en.wikipedia.org/wiki/MAVEN"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en.wikipedia.org/wiki/Mars_Orbiter_Mission" TargetMode="External"/><Relationship Id="rId5" Type="http://schemas.openxmlformats.org/officeDocument/2006/relationships/hyperlink" Target="https://en.wikipedia.org/wiki/Mars_Reconnaissance_Orbiter" TargetMode="External"/><Relationship Id="rId4" Type="http://schemas.openxmlformats.org/officeDocument/2006/relationships/hyperlink" Target="https://en.wikipedia.org/wiki/Mars_Express"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Image shows a shaded color/relief map cover of the relative</a:t>
            </a:r>
            <a:r>
              <a:rPr lang="en-US" baseline="0" dirty="0" smtClean="0"/>
              <a:t> elevations of Earth and Mars – as well as the size and axial tilt of both planets.  Mars is the most earth-like planet in the solar system and may have had the same start as Earth with liquid oceans.</a:t>
            </a:r>
            <a:endParaRPr lang="en-US" dirty="0"/>
          </a:p>
        </p:txBody>
      </p:sp>
    </p:spTree>
    <p:extLst>
      <p:ext uri="{BB962C8B-B14F-4D97-AF65-F5344CB8AC3E}">
        <p14:creationId xmlns:p14="http://schemas.microsoft.com/office/powerpoint/2010/main" val="119327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a:t>Mars at opposition is a once-every-25-month event in which Earth passes between the Sun and Mars, and we observe Mars at its closest approach. The patterns of alignments of the Earth with different planets is a very cyclical event, every year or two depending upon the proximity of Earth to that planet.</a:t>
            </a:r>
            <a:br>
              <a:rPr lang="en-US" dirty="0"/>
            </a:br>
            <a:endParaRPr lang="en-US" dirty="0"/>
          </a:p>
        </p:txBody>
      </p:sp>
    </p:spTree>
    <p:extLst>
      <p:ext uri="{BB962C8B-B14F-4D97-AF65-F5344CB8AC3E}">
        <p14:creationId xmlns:p14="http://schemas.microsoft.com/office/powerpoint/2010/main" val="1355791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Diagram</a:t>
            </a:r>
            <a:r>
              <a:rPr lang="en-US" baseline="0" dirty="0" smtClean="0"/>
              <a:t> shows Mars at a lower ecliptic orbit than Earth.  Mars’ orbit is the most elliptical or eccentric of the inner planets – besides Mercury. </a:t>
            </a:r>
            <a:r>
              <a:rPr lang="en-US" dirty="0"/>
              <a:t>You might recall in 2003 claims that the "Mars is going to be as big as the full Moon" during that year's very favorable opposition. In fact, the disk of Mars was never that big, but hype aside, Mars appeared quite large compared to any other time in recent history. </a:t>
            </a:r>
          </a:p>
        </p:txBody>
      </p:sp>
    </p:spTree>
    <p:extLst>
      <p:ext uri="{BB962C8B-B14F-4D97-AF65-F5344CB8AC3E}">
        <p14:creationId xmlns:p14="http://schemas.microsoft.com/office/powerpoint/2010/main" val="1434046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Mars's average distance from the Sun is roughly 230 million km (1.5 AU) and its orbital period is 687 (Earth) days. The solar day (or sol) on Mars is only slightly longer than an Earth day: 24 hours, 39 minutes, and 35.244 seconds. A Martian year is equal to 1.8809 Earth years, or 1 year, 320 days, and 18.2 hours.</a:t>
            </a:r>
            <a:endParaRPr lang="en-US" dirty="0"/>
          </a:p>
        </p:txBody>
      </p:sp>
    </p:spTree>
    <p:extLst>
      <p:ext uri="{BB962C8B-B14F-4D97-AF65-F5344CB8AC3E}">
        <p14:creationId xmlns:p14="http://schemas.microsoft.com/office/powerpoint/2010/main" val="3424862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Mars has seasons like the Earth, though on Mars, they are nearly twice as long given its longer year. Currently, the orientation of the north pole of Mars is close to the star </a:t>
            </a:r>
            <a:r>
              <a:rPr lang="en-US" dirty="0" err="1" smtClean="0"/>
              <a:t>Deneb</a:t>
            </a:r>
            <a:r>
              <a:rPr lang="en-US" dirty="0" smtClean="0"/>
              <a:t>.</a:t>
            </a:r>
            <a:r>
              <a:rPr lang="en-US" baseline="0" dirty="0" smtClean="0"/>
              <a:t> </a:t>
            </a:r>
            <a:r>
              <a:rPr lang="en-US" dirty="0" smtClean="0"/>
              <a:t>The polar caps at both poles consist primarily of water ice. Frozen carbon dioxide accumulates as a comparatively thin layer about one meter thick on the north cap in the northern winter only, while the south cap has a permanent dry ice cover about eight meters thick.</a:t>
            </a:r>
            <a:endParaRPr lang="en-US" dirty="0"/>
          </a:p>
        </p:txBody>
      </p:sp>
    </p:spTree>
    <p:extLst>
      <p:ext uri="{BB962C8B-B14F-4D97-AF65-F5344CB8AC3E}">
        <p14:creationId xmlns:p14="http://schemas.microsoft.com/office/powerpoint/2010/main" val="3840849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b="0" dirty="0" smtClean="0"/>
              <a:t>The surface area of Mars is about as large as the surface of all the Earth's continents combined. In that sense at least, the planet Mars is virtually a second Earth. Scientists expect that just as the Earth contains many mysteries, so the planet Mars will take a long time to be fully understood.</a:t>
            </a:r>
            <a:endParaRPr lang="en-US" b="0" dirty="0"/>
          </a:p>
        </p:txBody>
      </p:sp>
    </p:spTree>
    <p:extLst>
      <p:ext uri="{BB962C8B-B14F-4D97-AF65-F5344CB8AC3E}">
        <p14:creationId xmlns:p14="http://schemas.microsoft.com/office/powerpoint/2010/main" val="4221327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The temperature on Mars may reach a high of about </a:t>
            </a:r>
            <a:r>
              <a:rPr lang="en-US" dirty="0" smtClean="0"/>
              <a:t>80 </a:t>
            </a:r>
            <a:r>
              <a:rPr lang="en-US" dirty="0" smtClean="0"/>
              <a:t>degrees Fahrenheit (</a:t>
            </a:r>
            <a:r>
              <a:rPr lang="en-US" dirty="0" smtClean="0"/>
              <a:t>27 </a:t>
            </a:r>
            <a:r>
              <a:rPr lang="en-US" dirty="0" smtClean="0"/>
              <a:t>degrees Celsius) at noon, at the equator in the summer, </a:t>
            </a:r>
            <a:r>
              <a:rPr lang="en-US" dirty="0" smtClean="0"/>
              <a:t>and </a:t>
            </a:r>
            <a:r>
              <a:rPr lang="en-US" dirty="0" smtClean="0"/>
              <a:t>a low of about -225 degrees Fahrenheit (-153 degrees Celsius) at the poles. Obviously this is very inhospitable for humans, but it is also of some concern for the electronics and mechanical parts of a Mars </a:t>
            </a:r>
            <a:r>
              <a:rPr lang="en-US" dirty="0" smtClean="0"/>
              <a:t>rover </a:t>
            </a:r>
            <a:r>
              <a:rPr lang="en-US" dirty="0" smtClean="0"/>
              <a:t>and its instrumentation. In the mid-latitudes, the average temperature would be about -50 degrees Celsius with a nighttime minimum of -60 degrees Celsius and a summer midday maximum of about 0 degrees Celsius. </a:t>
            </a:r>
            <a:endParaRPr lang="en-US" dirty="0"/>
          </a:p>
        </p:txBody>
      </p:sp>
    </p:spTree>
    <p:extLst>
      <p:ext uri="{BB962C8B-B14F-4D97-AF65-F5344CB8AC3E}">
        <p14:creationId xmlns:p14="http://schemas.microsoft.com/office/powerpoint/2010/main" val="262100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a:t>Scientists believe that Mars' interior consists of a crust, mantle, and core like Earth's interior but they do not know the relative sizes of these components. Because no spacecraft has ever brought instruments that can study Mars' interior to the planet, the only real data that scientists have about the planet's structure are its mass, size, and the structure of the gravity field. From that data, scientists can learn some things about density in different parts of the planet.</a:t>
            </a:r>
          </a:p>
        </p:txBody>
      </p:sp>
    </p:spTree>
    <p:extLst>
      <p:ext uri="{BB962C8B-B14F-4D97-AF65-F5344CB8AC3E}">
        <p14:creationId xmlns:p14="http://schemas.microsoft.com/office/powerpoint/2010/main" val="217438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effectLst/>
              </a:rPr>
              <a:t>A new computer model suggests Mars' magnetic field may have been slowly weakened by four especially large impacts and then snuffed out completely by a fifth and final blow. That impact created the 2,000-mile-wide (3,300-kilometer-wide) Utopia crater, which dates back roughly 4.1 billion years,</a:t>
            </a:r>
          </a:p>
          <a:p>
            <a:endParaRPr lang="en-US" dirty="0"/>
          </a:p>
        </p:txBody>
      </p:sp>
    </p:spTree>
    <p:extLst>
      <p:ext uri="{BB962C8B-B14F-4D97-AF65-F5344CB8AC3E}">
        <p14:creationId xmlns:p14="http://schemas.microsoft.com/office/powerpoint/2010/main" val="236361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Both satellites were discovered in 1877 by </a:t>
            </a:r>
            <a:r>
              <a:rPr lang="en-US" dirty="0" err="1" smtClean="0"/>
              <a:t>Asaph</a:t>
            </a:r>
            <a:r>
              <a:rPr lang="en-US" dirty="0" smtClean="0"/>
              <a:t> Hall and are named after the characters </a:t>
            </a:r>
            <a:r>
              <a:rPr lang="en-US" dirty="0" err="1" smtClean="0"/>
              <a:t>Phobos</a:t>
            </a:r>
            <a:r>
              <a:rPr lang="en-US" dirty="0" smtClean="0"/>
              <a:t> (panic/fear) and </a:t>
            </a:r>
            <a:r>
              <a:rPr lang="en-US" dirty="0" err="1" smtClean="0"/>
              <a:t>Deimos</a:t>
            </a:r>
            <a:r>
              <a:rPr lang="en-US" dirty="0" smtClean="0"/>
              <a:t> (terror/dread) who, in Greek mythology, accompanied their father Ares, god of war, into battle. Ares was known as Mars to the Romans. It is possible that Mars may have moons smaller than 50 – 100 meters and a dust ring between </a:t>
            </a:r>
            <a:r>
              <a:rPr lang="en-US" dirty="0" err="1" smtClean="0"/>
              <a:t>Phobos</a:t>
            </a:r>
            <a:r>
              <a:rPr lang="en-US" dirty="0" smtClean="0"/>
              <a:t> and Deimos may be present but none have been </a:t>
            </a:r>
            <a:r>
              <a:rPr lang="en-US" dirty="0" smtClean="0"/>
              <a:t>discovered as of 2017.  </a:t>
            </a:r>
            <a:r>
              <a:rPr lang="en-US" sz="1200" b="0" i="0" kern="1200" dirty="0" err="1" smtClean="0">
                <a:solidFill>
                  <a:schemeClr val="tx1"/>
                </a:solidFill>
                <a:effectLst/>
                <a:latin typeface="Times New Roman" pitchFamily="18" charset="0"/>
                <a:ea typeface="+mn-ea"/>
                <a:cs typeface="+mn-cs"/>
              </a:rPr>
              <a:t>Phobos</a:t>
            </a:r>
            <a:r>
              <a:rPr lang="en-US" sz="1200" b="0" i="0" kern="1200" dirty="0" smtClean="0">
                <a:solidFill>
                  <a:schemeClr val="tx1"/>
                </a:solidFill>
                <a:effectLst/>
                <a:latin typeface="Times New Roman" pitchFamily="18" charset="0"/>
                <a:ea typeface="+mn-ea"/>
                <a:cs typeface="+mn-cs"/>
              </a:rPr>
              <a:t> orbits only a few thousand miles above the Red Planet's surface. Its proximity to its planet is one of the reasons astronomers were unable to see the satellite until the late 19th century. In fact, the moon is getting closer to Mars over the centuries, and eventually will either break up or be pulled into the Martian surface. </a:t>
            </a:r>
            <a:r>
              <a:rPr lang="en-US" dirty="0" smtClean="0"/>
              <a:t>Picture</a:t>
            </a:r>
            <a:r>
              <a:rPr lang="en-US" baseline="0" dirty="0" smtClean="0"/>
              <a:t>s </a:t>
            </a:r>
            <a:r>
              <a:rPr lang="en-US" baseline="0" dirty="0" smtClean="0"/>
              <a:t>are from the Viking spacecraft (1976) and are superimposed (the two moons are actually far apart in orbit around Mars). </a:t>
            </a:r>
            <a:endParaRPr lang="en-US" dirty="0"/>
          </a:p>
        </p:txBody>
      </p:sp>
    </p:spTree>
    <p:extLst>
      <p:ext uri="{BB962C8B-B14F-4D97-AF65-F5344CB8AC3E}">
        <p14:creationId xmlns:p14="http://schemas.microsoft.com/office/powerpoint/2010/main" val="3199489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a:t>Primary among the mission's scientific goals is to search for and characterize a wide range of rocks and soils that hold clues to past water activity on Mars. The spacecraft are targeted to sites on opposite sides of Mars that appear to have been affected by liquid water in the past. The landing sites are at </a:t>
            </a:r>
            <a:r>
              <a:rPr lang="en-US" dirty="0" err="1"/>
              <a:t>Gusev</a:t>
            </a:r>
            <a:r>
              <a:rPr lang="en-US" dirty="0"/>
              <a:t> Crater, a possible former lake in a giant impact crater, and </a:t>
            </a:r>
            <a:r>
              <a:rPr lang="en-US" dirty="0" err="1"/>
              <a:t>Meridiani</a:t>
            </a:r>
            <a:r>
              <a:rPr lang="en-US" dirty="0"/>
              <a:t> </a:t>
            </a:r>
            <a:r>
              <a:rPr lang="en-US" dirty="0" err="1"/>
              <a:t>Planum</a:t>
            </a:r>
            <a:r>
              <a:rPr lang="en-US" dirty="0"/>
              <a:t>, where mineral deposits (hematite) suggest Mars had a wet past. The Spirit rover is no longer working after getting stuck in a sand trap in 2010.  The Opportunity rover is still going strong as of </a:t>
            </a:r>
            <a:r>
              <a:rPr lang="en-US" dirty="0" smtClean="0"/>
              <a:t>2017.  </a:t>
            </a:r>
            <a:endParaRPr lang="en-US" dirty="0"/>
          </a:p>
        </p:txBody>
      </p:sp>
    </p:spTree>
    <p:extLst>
      <p:ext uri="{BB962C8B-B14F-4D97-AF65-F5344CB8AC3E}">
        <p14:creationId xmlns:p14="http://schemas.microsoft.com/office/powerpoint/2010/main" val="407896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pPr defTabSz="931774">
              <a:defRPr/>
            </a:pPr>
            <a:r>
              <a:rPr lang="en-US" dirty="0"/>
              <a:t>“Students Will be Able To…”  (another way to state the lesson objectives).</a:t>
            </a:r>
          </a:p>
          <a:p>
            <a:endParaRPr lang="en-US" dirty="0"/>
          </a:p>
        </p:txBody>
      </p:sp>
    </p:spTree>
    <p:extLst>
      <p:ext uri="{BB962C8B-B14F-4D97-AF65-F5344CB8AC3E}">
        <p14:creationId xmlns:p14="http://schemas.microsoft.com/office/powerpoint/2010/main" val="1158192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Image is from the rover Opportunity. </a:t>
            </a:r>
            <a:r>
              <a:rPr lang="en-US" dirty="0" smtClean="0"/>
              <a:t>The </a:t>
            </a:r>
            <a:r>
              <a:rPr lang="en-US" dirty="0" smtClean="0"/>
              <a:t>features near the center is similar to a dried-up lake bed on planet Earth, where light colored mineral deposits are left as water evaporates and cracks are produced as the ground dries.</a:t>
            </a:r>
            <a:endParaRPr lang="en-US" dirty="0"/>
          </a:p>
        </p:txBody>
      </p:sp>
    </p:spTree>
    <p:extLst>
      <p:ext uri="{BB962C8B-B14F-4D97-AF65-F5344CB8AC3E}">
        <p14:creationId xmlns:p14="http://schemas.microsoft.com/office/powerpoint/2010/main" val="3082799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Image is from the Viking orbiter/lander (1976). </a:t>
            </a:r>
            <a:r>
              <a:rPr lang="en-US" dirty="0"/>
              <a:t> Images from the Viking Orbiter and the Mars Global Surveyor spacecraft suggest that there once was liquid water on Mars. They show valley networks, flood plains, and islands that look like they were formed by flowing liquid water. On Earth, rivers have networks of tributaries - creeks feed small streams</a:t>
            </a:r>
            <a:r>
              <a:rPr lang="en-US" dirty="0" smtClean="0"/>
              <a:t> </a:t>
            </a:r>
            <a:r>
              <a:rPr lang="en-US" dirty="0"/>
              <a:t>that ultimately flow into large rivers. On Mars, the valley</a:t>
            </a:r>
            <a:r>
              <a:rPr lang="en-US" dirty="0" smtClean="0"/>
              <a:t> </a:t>
            </a:r>
            <a:r>
              <a:rPr lang="en-US" dirty="0"/>
              <a:t>networks have a similar appearance of large and small channels. </a:t>
            </a:r>
          </a:p>
        </p:txBody>
      </p:sp>
    </p:spTree>
    <p:extLst>
      <p:ext uri="{BB962C8B-B14F-4D97-AF65-F5344CB8AC3E}">
        <p14:creationId xmlns:p14="http://schemas.microsoft.com/office/powerpoint/2010/main" val="120298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a:t>NASA's Mars Exploration Rover Opportunity took this approximate true-color image of Beagle Crater from a distance of about 25 meters (82 feet). The crater is thought to be relatively young based on its prominent, raised rim and surrounding </a:t>
            </a:r>
            <a:r>
              <a:rPr lang="en-US" dirty="0" err="1"/>
              <a:t>ejecta</a:t>
            </a:r>
            <a:r>
              <a:rPr lang="en-US" dirty="0"/>
              <a:t> that have not been eroded away or buried by sand. </a:t>
            </a:r>
          </a:p>
        </p:txBody>
      </p:sp>
    </p:spTree>
    <p:extLst>
      <p:ext uri="{BB962C8B-B14F-4D97-AF65-F5344CB8AC3E}">
        <p14:creationId xmlns:p14="http://schemas.microsoft.com/office/powerpoint/2010/main" val="548279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In August 2012, NASA succeeded in landing the Curiosity rover safely on the surface of Mars.  It was also known as the “seven minutes of terror” due to the new “sky-crane” technology that was used to successfully land the 1.5 ton rover.</a:t>
            </a:r>
            <a:r>
              <a:rPr lang="en-US" baseline="0" dirty="0" smtClean="0"/>
              <a:t> </a:t>
            </a:r>
            <a:r>
              <a:rPr lang="en-US" dirty="0" smtClean="0"/>
              <a:t>The video is actual footage taken during</a:t>
            </a:r>
            <a:r>
              <a:rPr lang="en-US" baseline="0" dirty="0" smtClean="0"/>
              <a:t> the parachute opening</a:t>
            </a:r>
            <a:r>
              <a:rPr lang="en-US" dirty="0" smtClean="0"/>
              <a:t> just after the heat shield was ejected – the sky crane</a:t>
            </a:r>
            <a:r>
              <a:rPr lang="en-US" baseline="0" dirty="0" smtClean="0"/>
              <a:t> </a:t>
            </a:r>
            <a:r>
              <a:rPr lang="en-US" dirty="0" smtClean="0"/>
              <a:t>thrusters ignited during the final 100 m descent to slow the landing</a:t>
            </a:r>
            <a:r>
              <a:rPr lang="en-US" baseline="0" dirty="0" smtClean="0"/>
              <a:t> down as it slowly released the very heavy rover to the surface. This was an engineering feat</a:t>
            </a:r>
            <a:r>
              <a:rPr lang="en-US" dirty="0" smtClean="0"/>
              <a:t> that had not</a:t>
            </a:r>
            <a:r>
              <a:rPr lang="en-US" baseline="0" dirty="0" smtClean="0"/>
              <a:t> been tried before – and was so successful that NASA may use the technology to launch even heavier rovers and other robots to Mars in the future.</a:t>
            </a:r>
          </a:p>
        </p:txBody>
      </p:sp>
    </p:spTree>
    <p:extLst>
      <p:ext uri="{BB962C8B-B14F-4D97-AF65-F5344CB8AC3E}">
        <p14:creationId xmlns:p14="http://schemas.microsoft.com/office/powerpoint/2010/main" val="17410873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pPr rtl="0"/>
            <a:r>
              <a:rPr lang="en-US" dirty="0" smtClean="0"/>
              <a:t>The rover's goals include: investigation of the Martian climate and geology; assessment of whether the selected field site inside Gale Crater has ever offered environmental conditions favorable for microbial life (the answer is YES), including investigation of the role of water; and planetary habitability studies in preparation for future human exploration.</a:t>
            </a:r>
            <a:r>
              <a:rPr lang="en-US" baseline="0" dirty="0" smtClean="0"/>
              <a:t>  </a:t>
            </a:r>
            <a:r>
              <a:rPr lang="en-US" i="1" dirty="0" smtClean="0"/>
              <a:t>Curiosity's</a:t>
            </a:r>
            <a:r>
              <a:rPr lang="en-US" dirty="0" smtClean="0"/>
              <a:t> design will serve as the basis for a planned unnamed 2020 Mars rover mission. In December 2012, </a:t>
            </a:r>
            <a:r>
              <a:rPr lang="en-US" i="1" dirty="0" smtClean="0"/>
              <a:t>Curiosity's</a:t>
            </a:r>
            <a:r>
              <a:rPr lang="en-US" dirty="0" smtClean="0"/>
              <a:t> two-year mission was extended indefinitely.  Picture is from the Curiosity rover just after landing.</a:t>
            </a:r>
            <a:r>
              <a:rPr lang="en-US" baseline="0" dirty="0" smtClean="0"/>
              <a:t>  </a:t>
            </a:r>
            <a:r>
              <a:rPr lang="en-US" dirty="0" smtClean="0"/>
              <a:t>In the distance</a:t>
            </a:r>
            <a:r>
              <a:rPr lang="en-US" baseline="0" dirty="0" smtClean="0"/>
              <a:t> is the mountain range that surrounds Gale crater and will be the main goal of exploration for Curiosity in 2014 &amp; beyond.</a:t>
            </a:r>
            <a:endParaRPr lang="en-US" dirty="0" smtClean="0"/>
          </a:p>
          <a:p>
            <a:endParaRPr lang="en-US" dirty="0"/>
          </a:p>
        </p:txBody>
      </p:sp>
    </p:spTree>
    <p:extLst>
      <p:ext uri="{BB962C8B-B14F-4D97-AF65-F5344CB8AC3E}">
        <p14:creationId xmlns:p14="http://schemas.microsoft.com/office/powerpoint/2010/main" val="38797089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Real picture of Mars taken by the Mars Odyssey space probe –</a:t>
            </a:r>
            <a:r>
              <a:rPr lang="en-US" baseline="0" dirty="0" smtClean="0"/>
              <a:t> </a:t>
            </a:r>
            <a:r>
              <a:rPr lang="en-US" dirty="0" smtClean="0"/>
              <a:t>image of the south pole’s permanent</a:t>
            </a:r>
            <a:r>
              <a:rPr lang="en-US" baseline="0" dirty="0" smtClean="0"/>
              <a:t> </a:t>
            </a:r>
            <a:r>
              <a:rPr lang="en-US" dirty="0" smtClean="0"/>
              <a:t>ice cap. </a:t>
            </a:r>
            <a:r>
              <a:rPr lang="en-US" dirty="0" smtClean="0"/>
              <a:t>The </a:t>
            </a:r>
            <a:r>
              <a:rPr lang="en-US" dirty="0" smtClean="0"/>
              <a:t>fact that Mars has so many weathered features and the soil is red due to rusting of the iron (oxidizing)</a:t>
            </a:r>
            <a:r>
              <a:rPr lang="en-US" baseline="0" dirty="0" smtClean="0"/>
              <a:t> in the soil indicates a much wetter and warmer climate in the past.</a:t>
            </a:r>
            <a:endParaRPr lang="en-US" dirty="0" smtClean="0"/>
          </a:p>
          <a:p>
            <a:endParaRPr lang="en-US" dirty="0"/>
          </a:p>
        </p:txBody>
      </p:sp>
    </p:spTree>
    <p:extLst>
      <p:ext uri="{BB962C8B-B14F-4D97-AF65-F5344CB8AC3E}">
        <p14:creationId xmlns:p14="http://schemas.microsoft.com/office/powerpoint/2010/main" val="11160325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The seasonal frosting of some areas near the southern ice cap results in the formation of transparent 1 m thick slabs of dry ice above the ground.  With the arrival of spring, sunlight warms the subsurface and pressure from subliming CO</a:t>
            </a:r>
            <a:r>
              <a:rPr lang="en-US" baseline="-25000" dirty="0" smtClean="0"/>
              <a:t>2</a:t>
            </a:r>
            <a:r>
              <a:rPr lang="en-US" dirty="0" smtClean="0"/>
              <a:t> builds up under a slab, elevating and ultimately rupturing it. This leads to geyser-like eruptions of CO</a:t>
            </a:r>
            <a:r>
              <a:rPr lang="en-US" baseline="-25000" dirty="0" smtClean="0"/>
              <a:t>2</a:t>
            </a:r>
            <a:r>
              <a:rPr lang="en-US" dirty="0" smtClean="0"/>
              <a:t> gas mixed with dark basaltic sand or dust. This process is rapid, observed happening in the space of a few days, weeks or months, a rate of</a:t>
            </a:r>
            <a:r>
              <a:rPr lang="en-US" baseline="0" dirty="0" smtClean="0"/>
              <a:t> </a:t>
            </a:r>
            <a:r>
              <a:rPr lang="en-US" dirty="0" smtClean="0"/>
              <a:t>change rather unusual in geology—especially for Mars</a:t>
            </a:r>
            <a:r>
              <a:rPr lang="en-US" baseline="0" dirty="0" smtClean="0"/>
              <a:t> (artist rendition top).  </a:t>
            </a:r>
            <a:endParaRPr lang="en-US" dirty="0"/>
          </a:p>
        </p:txBody>
      </p:sp>
    </p:spTree>
    <p:extLst>
      <p:ext uri="{BB962C8B-B14F-4D97-AF65-F5344CB8AC3E}">
        <p14:creationId xmlns:p14="http://schemas.microsoft.com/office/powerpoint/2010/main" val="1537270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effectLst/>
              </a:rPr>
              <a:t>The interior of Mars holds vast reservoirs of water, with some spots apparently as wet as Earth's innards, a new study has found (2012). The finding upends previous studies, which had estimated that the Red Planet's internal water stores were thought to be scanty at best.  Picture is from the Mars Global Surveyor</a:t>
            </a:r>
            <a:r>
              <a:rPr lang="en-US" dirty="0" smtClean="0">
                <a:effectLst/>
              </a:rPr>
              <a:t>. A new study however (Nov. 2017) suggests that these recurring outflows are made of mostly sand and built-up CO</a:t>
            </a:r>
            <a:r>
              <a:rPr lang="en-US" baseline="-25000" dirty="0" smtClean="0">
                <a:effectLst/>
              </a:rPr>
              <a:t>2</a:t>
            </a:r>
            <a:r>
              <a:rPr lang="en-US" dirty="0" smtClean="0">
                <a:effectLst/>
              </a:rPr>
              <a:t> subsurface</a:t>
            </a:r>
            <a:r>
              <a:rPr lang="en-US" baseline="0" dirty="0" smtClean="0">
                <a:effectLst/>
              </a:rPr>
              <a:t> gas. http://redplanet.asu.edu/?tag=recurring-slope-lineae</a:t>
            </a:r>
          </a:p>
          <a:p>
            <a:endParaRPr lang="en-US" dirty="0"/>
          </a:p>
        </p:txBody>
      </p:sp>
    </p:spTree>
    <p:extLst>
      <p:ext uri="{BB962C8B-B14F-4D97-AF65-F5344CB8AC3E}">
        <p14:creationId xmlns:p14="http://schemas.microsoft.com/office/powerpoint/2010/main" val="3531271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effectLst/>
              </a:rPr>
              <a:t>Mars' great canyon complex, </a:t>
            </a:r>
            <a:r>
              <a:rPr lang="en-US" dirty="0" err="1" smtClean="0">
                <a:effectLst/>
              </a:rPr>
              <a:t>Valles</a:t>
            </a:r>
            <a:r>
              <a:rPr lang="en-US" dirty="0" smtClean="0">
                <a:effectLst/>
              </a:rPr>
              <a:t> </a:t>
            </a:r>
            <a:r>
              <a:rPr lang="en-US" dirty="0" err="1" smtClean="0">
                <a:effectLst/>
              </a:rPr>
              <a:t>Marineris</a:t>
            </a:r>
            <a:r>
              <a:rPr lang="en-US" dirty="0" smtClean="0">
                <a:effectLst/>
              </a:rPr>
              <a:t>, dwarfs the size and splendor of Earth's own Grand Canyon </a:t>
            </a:r>
            <a:r>
              <a:rPr lang="en-US" dirty="0" smtClean="0"/>
              <a:t>and stretches for nearly a quarter of the planet’s circumference. </a:t>
            </a:r>
            <a:r>
              <a:rPr lang="en-US" dirty="0" smtClean="0">
                <a:effectLst/>
              </a:rPr>
              <a:t>But while geologists have formed a fairly complete picture of how the Grand Canyon formed, the mechanisms that carved out </a:t>
            </a:r>
            <a:r>
              <a:rPr lang="en-US" dirty="0" err="1" smtClean="0">
                <a:effectLst/>
              </a:rPr>
              <a:t>Valles</a:t>
            </a:r>
            <a:r>
              <a:rPr lang="en-US" dirty="0" smtClean="0">
                <a:effectLst/>
              </a:rPr>
              <a:t> </a:t>
            </a:r>
            <a:r>
              <a:rPr lang="en-US" dirty="0" err="1" smtClean="0">
                <a:effectLst/>
              </a:rPr>
              <a:t>Marineris</a:t>
            </a:r>
            <a:r>
              <a:rPr lang="en-US" dirty="0" smtClean="0">
                <a:effectLst/>
              </a:rPr>
              <a:t> and its component canyons have been a longstanding mystery, with explanations ranging from massive floods to tectonic processes like those that cause earthquakes and build mountains on Earth. The </a:t>
            </a:r>
            <a:r>
              <a:rPr lang="en-US" dirty="0" err="1" smtClean="0">
                <a:effectLst/>
              </a:rPr>
              <a:t>Valles</a:t>
            </a:r>
            <a:r>
              <a:rPr lang="en-US" baseline="0" dirty="0" smtClean="0">
                <a:effectLst/>
              </a:rPr>
              <a:t> was named after Mariner 9 spacecraft which discovered it in 1972.</a:t>
            </a:r>
            <a:endParaRPr lang="en-US" dirty="0"/>
          </a:p>
        </p:txBody>
      </p:sp>
    </p:spTree>
    <p:extLst>
      <p:ext uri="{BB962C8B-B14F-4D97-AF65-F5344CB8AC3E}">
        <p14:creationId xmlns:p14="http://schemas.microsoft.com/office/powerpoint/2010/main" val="768608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baseline="0" dirty="0" smtClean="0"/>
              <a:t>Viking spacecraft (1976) image (black and white) of the canyon </a:t>
            </a:r>
            <a:r>
              <a:rPr lang="en-US" baseline="0" dirty="0" err="1" smtClean="0"/>
              <a:t>Valles</a:t>
            </a:r>
            <a:r>
              <a:rPr lang="en-US" baseline="0" dirty="0" smtClean="0"/>
              <a:t> </a:t>
            </a:r>
            <a:r>
              <a:rPr lang="en-US" baseline="0" dirty="0" err="1" smtClean="0"/>
              <a:t>Marineris</a:t>
            </a:r>
            <a:r>
              <a:rPr lang="en-US" baseline="0" dirty="0" smtClean="0"/>
              <a:t> - which would run about the length of the U.S. and is three times deeper (on average) than the Grand Canyon.</a:t>
            </a:r>
            <a:endParaRPr lang="en-US" dirty="0" smtClean="0"/>
          </a:p>
          <a:p>
            <a:endParaRPr lang="en-US" dirty="0"/>
          </a:p>
        </p:txBody>
      </p:sp>
    </p:spTree>
    <p:extLst>
      <p:ext uri="{BB962C8B-B14F-4D97-AF65-F5344CB8AC3E}">
        <p14:creationId xmlns:p14="http://schemas.microsoft.com/office/powerpoint/2010/main" val="1038212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In 1672, Giovanni Cassini made an estimate of A.U.</a:t>
            </a:r>
            <a:r>
              <a:rPr lang="en-US" baseline="0" dirty="0" smtClean="0"/>
              <a:t> </a:t>
            </a:r>
            <a:r>
              <a:rPr lang="en-US" dirty="0" smtClean="0"/>
              <a:t>by using Mars. By observing Mars from Paris and having a colleague, Jean Richer, also observe Mars at the same time in French Guiana in South America, Cassini determined the parallax of Mars. From that Cassini was able to calculate the distance from Earth to Mars, and then the distance from Earth to the Sun. Cassini calculated the AU to be at 140 million kilometers (87 million miles), which is lower, but very close to the modern day number. </a:t>
            </a:r>
            <a:endParaRPr lang="en-US" dirty="0"/>
          </a:p>
        </p:txBody>
      </p:sp>
    </p:spTree>
    <p:extLst>
      <p:ext uri="{BB962C8B-B14F-4D97-AF65-F5344CB8AC3E}">
        <p14:creationId xmlns:p14="http://schemas.microsoft.com/office/powerpoint/2010/main" val="44337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effectLst/>
              </a:rPr>
              <a:t>How much of </a:t>
            </a:r>
            <a:r>
              <a:rPr lang="en-US" dirty="0" err="1" smtClean="0">
                <a:effectLst/>
              </a:rPr>
              <a:t>Valles</a:t>
            </a:r>
            <a:r>
              <a:rPr lang="en-US" dirty="0" smtClean="0">
                <a:effectLst/>
              </a:rPr>
              <a:t> </a:t>
            </a:r>
            <a:r>
              <a:rPr lang="en-US" dirty="0" err="1" smtClean="0">
                <a:effectLst/>
              </a:rPr>
              <a:t>Marineris</a:t>
            </a:r>
            <a:r>
              <a:rPr lang="en-US" dirty="0" smtClean="0">
                <a:effectLst/>
              </a:rPr>
              <a:t> might have formed from the drainage of “muddy brines” seeping from underground sources isn't known. It's likely that the whole system formed from a "mixed bag" of mechanisms, including floods, drainage and tectonic forces.</a:t>
            </a:r>
            <a:endParaRPr lang="en-US" dirty="0"/>
          </a:p>
        </p:txBody>
      </p:sp>
    </p:spTree>
    <p:extLst>
      <p:ext uri="{BB962C8B-B14F-4D97-AF65-F5344CB8AC3E}">
        <p14:creationId xmlns:p14="http://schemas.microsoft.com/office/powerpoint/2010/main" val="1803736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a:t>Because Mars is so much smaller than Earth, it cooled quickly after formation and the crust thickened, forming one solid piece and eliminating any possibility of plate tectonics as is seen on Earth. Though the Martian crust is not broken into separate plates, Mars's liquid mantle has sculpted the surface of the planet. The molten rock has broken through the crust to form volcanoes and its motion has cracked the crust to form large rifts. </a:t>
            </a:r>
          </a:p>
        </p:txBody>
      </p:sp>
    </p:spTree>
    <p:extLst>
      <p:ext uri="{BB962C8B-B14F-4D97-AF65-F5344CB8AC3E}">
        <p14:creationId xmlns:p14="http://schemas.microsoft.com/office/powerpoint/2010/main" val="638943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effectLst/>
              </a:rPr>
              <a:t>Olympus Mons is one of a dozen large volcanoes, many of which are ten to a hundred times taller than their terrestrial (Earth) counterparts. The tallest of them all towers 16 miles (25 kilometers) above the surrounding plains and stretches across 374 miles (624 km) — roughly the size of the state of Arizona.  Olympus Mons rises three times higher than Earth's highest mountain, Mount Everest, whose peak is 5.5 miles above sea level. Olympus Mons is a shield volcano.  Rather than</a:t>
            </a:r>
            <a:r>
              <a:rPr lang="en-US" baseline="0" dirty="0" smtClean="0">
                <a:effectLst/>
              </a:rPr>
              <a:t> </a:t>
            </a:r>
            <a:r>
              <a:rPr lang="en-US" dirty="0" smtClean="0">
                <a:effectLst/>
              </a:rPr>
              <a:t>violently spewing molten material, shield volcanoes are created by lava slowly flowing down their sides.  As a result, the mountain has a low, squat appearance, with an average slope of only 5 percent. </a:t>
            </a:r>
          </a:p>
        </p:txBody>
      </p:sp>
    </p:spTree>
    <p:extLst>
      <p:ext uri="{BB962C8B-B14F-4D97-AF65-F5344CB8AC3E}">
        <p14:creationId xmlns:p14="http://schemas.microsoft.com/office/powerpoint/2010/main" val="2781484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675" y="4416425"/>
            <a:ext cx="5607050" cy="4183063"/>
          </a:xfrm>
          <a:prstGeom prst="rect">
            <a:avLst/>
          </a:prstGeom>
        </p:spPr>
        <p:txBody>
          <a:bodyPr/>
          <a:lstStyle/>
          <a:p>
            <a:r>
              <a:rPr lang="en-US" sz="1200" b="0" i="0" kern="1200" dirty="0" smtClean="0">
                <a:solidFill>
                  <a:schemeClr val="tx1"/>
                </a:solidFill>
                <a:effectLst/>
                <a:latin typeface="Times New Roman" pitchFamily="18" charset="0"/>
                <a:ea typeface="+mn-ea"/>
                <a:cs typeface="+mn-cs"/>
              </a:rPr>
              <a:t>Colorized shaded relief portrayal of the Martian surface with the Hellas region outlined in black</a:t>
            </a:r>
            <a:r>
              <a:rPr lang="en-US" sz="1200" b="1" i="0" kern="1200" dirty="0" smtClean="0">
                <a:solidFill>
                  <a:schemeClr val="tx1"/>
                </a:solidFill>
                <a:effectLst/>
                <a:latin typeface="Times New Roman" pitchFamily="18" charset="0"/>
                <a:ea typeface="+mn-ea"/>
                <a:cs typeface="+mn-cs"/>
              </a:rPr>
              <a:t>.</a:t>
            </a:r>
            <a:r>
              <a:rPr lang="en-US" sz="1200" b="0" i="0" kern="1200" baseline="0" dirty="0" smtClean="0">
                <a:solidFill>
                  <a:schemeClr val="tx1"/>
                </a:solidFill>
                <a:effectLst/>
                <a:latin typeface="Times New Roman" pitchFamily="18" charset="0"/>
                <a:ea typeface="+mn-ea"/>
                <a:cs typeface="+mn-cs"/>
              </a:rPr>
              <a:t> </a:t>
            </a:r>
            <a:r>
              <a:rPr lang="en-US" sz="1200" b="0" i="1" kern="1200" dirty="0" smtClean="0">
                <a:solidFill>
                  <a:schemeClr val="tx1"/>
                </a:solidFill>
                <a:effectLst/>
                <a:latin typeface="Times New Roman" pitchFamily="18" charset="0"/>
                <a:ea typeface="+mn-ea"/>
                <a:cs typeface="+mn-cs"/>
              </a:rPr>
              <a:t>Image: Color-coded elevation ranges draped over shaded-relief imagery from the Mars Orbiter Laser Altimeter . </a:t>
            </a:r>
            <a:r>
              <a:rPr lang="en-US" sz="1200" b="0" i="0" kern="1200" dirty="0" smtClean="0">
                <a:solidFill>
                  <a:schemeClr val="tx1"/>
                </a:solidFill>
                <a:effectLst/>
                <a:latin typeface="Times New Roman" pitchFamily="18" charset="0"/>
                <a:ea typeface="+mn-ea"/>
                <a:cs typeface="+mn-cs"/>
              </a:rPr>
              <a:t>Hellas is the largest well-preserved impact structure on Mars and spans more than 2000 kilometers across in the southern hemisphere, a region that is much more heavily cratered and higher in average elevation than the northern </a:t>
            </a:r>
            <a:r>
              <a:rPr lang="en-US" sz="1200" b="0" i="0" kern="1200" dirty="0" err="1" smtClean="0">
                <a:solidFill>
                  <a:schemeClr val="tx1"/>
                </a:solidFill>
                <a:effectLst/>
                <a:latin typeface="Times New Roman" pitchFamily="18" charset="0"/>
                <a:ea typeface="+mn-ea"/>
                <a:cs typeface="+mn-cs"/>
              </a:rPr>
              <a:t>hemipshere</a:t>
            </a:r>
            <a:r>
              <a:rPr lang="en-US" sz="1200" b="0" i="0" kern="1200" dirty="0" smtClean="0">
                <a:solidFill>
                  <a:schemeClr val="tx1"/>
                </a:solidFill>
                <a:effectLst/>
                <a:latin typeface="Times New Roman" pitchFamily="18" charset="0"/>
                <a:ea typeface="+mn-ea"/>
                <a:cs typeface="+mn-cs"/>
              </a:rPr>
              <a:t>. This region is often referred to as the "southern cratered highlands". The depth of Hellas from its bottom to its inner rim is more than 4 kilometers. To put this in perspective, the depth of the Grand Canyon in the United States is roughly 1 mile (1.6 kilometers), which means the depth of Hellas is about 2.5 times greater than the Grand Canyon! This is one deep hole! </a:t>
            </a:r>
            <a:endParaRPr lang="en-US" dirty="0"/>
          </a:p>
        </p:txBody>
      </p:sp>
    </p:spTree>
    <p:extLst>
      <p:ext uri="{BB962C8B-B14F-4D97-AF65-F5344CB8AC3E}">
        <p14:creationId xmlns:p14="http://schemas.microsoft.com/office/powerpoint/2010/main" val="3105062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The </a:t>
            </a:r>
            <a:r>
              <a:rPr lang="en-US" b="0" dirty="0" smtClean="0"/>
              <a:t>atmosphere of Mars </a:t>
            </a:r>
            <a:r>
              <a:rPr lang="en-US" dirty="0" smtClean="0"/>
              <a:t>is, like that of Venus, composed mostly of carbon dioxide though far thinner. There has been renewed interest in its composition since the detection of traces of methane that may indicate life but may also be produced by a geochemical process, volcanic or hydrothermal activity. </a:t>
            </a:r>
            <a:r>
              <a:rPr lang="en-US" dirty="0" smtClean="0">
                <a:effectLst/>
              </a:rPr>
              <a:t>Five orbiters currently surveying the planet: </a:t>
            </a:r>
            <a:r>
              <a:rPr lang="en-US" b="1" i="1" dirty="0" smtClean="0">
                <a:solidFill>
                  <a:srgbClr val="FF0000"/>
                </a:solidFill>
                <a:effectLst/>
                <a:hlinkClick r:id="rId3" tooltip="2001 Mars Odyssey"/>
              </a:rPr>
              <a:t>Mars Odyssey</a:t>
            </a:r>
            <a:r>
              <a:rPr lang="en-US" dirty="0" smtClean="0">
                <a:effectLst/>
              </a:rPr>
              <a:t>, </a:t>
            </a:r>
            <a:r>
              <a:rPr lang="en-US" b="1" i="1" dirty="0" smtClean="0">
                <a:effectLst/>
                <a:hlinkClick r:id="rId4" tooltip="Mars Express"/>
              </a:rPr>
              <a:t>Mars Express</a:t>
            </a:r>
            <a:r>
              <a:rPr lang="en-US" b="1" dirty="0" smtClean="0">
                <a:effectLst/>
              </a:rPr>
              <a:t>, </a:t>
            </a:r>
            <a:r>
              <a:rPr lang="en-US" b="1" i="1" dirty="0" smtClean="0">
                <a:effectLst/>
                <a:hlinkClick r:id="rId5" tooltip="Mars Reconnaissance Orbiter"/>
              </a:rPr>
              <a:t>Mars Reconnaissance Orbiter</a:t>
            </a:r>
            <a:r>
              <a:rPr lang="en-US" b="1" dirty="0" smtClean="0">
                <a:effectLst/>
              </a:rPr>
              <a:t>, </a:t>
            </a:r>
            <a:r>
              <a:rPr lang="en-US" b="1" i="1" dirty="0" smtClean="0">
                <a:effectLst/>
                <a:hlinkClick r:id="rId6" tooltip="Mars Orbiter Mission"/>
              </a:rPr>
              <a:t>Mars Orbiter Mission</a:t>
            </a:r>
            <a:r>
              <a:rPr lang="en-US" b="1" dirty="0" smtClean="0">
                <a:effectLst/>
              </a:rPr>
              <a:t> </a:t>
            </a:r>
            <a:r>
              <a:rPr lang="en-US" dirty="0" smtClean="0">
                <a:effectLst/>
              </a:rPr>
              <a:t>and </a:t>
            </a:r>
            <a:r>
              <a:rPr lang="en-US" b="1" dirty="0" smtClean="0">
                <a:effectLst/>
                <a:hlinkClick r:id="rId7" tooltip="MAVEN"/>
              </a:rPr>
              <a:t>MAVEN</a:t>
            </a:r>
            <a:r>
              <a:rPr lang="en-US" dirty="0" smtClean="0">
                <a:effectLst/>
              </a:rPr>
              <a:t>.  </a:t>
            </a:r>
            <a:r>
              <a:rPr lang="en-US" dirty="0" smtClean="0"/>
              <a:t>The fifth satellite was recently (Oct. 2014) and successfully put into orbit by India.</a:t>
            </a:r>
            <a:r>
              <a:rPr lang="en-US" baseline="0" dirty="0" smtClean="0"/>
              <a:t>  </a:t>
            </a:r>
            <a:r>
              <a:rPr lang="en-US" dirty="0" smtClean="0">
                <a:effectLst/>
              </a:rPr>
              <a:t>India's Mars Orbiter Mission (MOM) is the country's first mission ever to explore the Red Planet. NASA’s  </a:t>
            </a:r>
            <a:r>
              <a:rPr lang="en-US" baseline="0" dirty="0" smtClean="0"/>
              <a:t>MAVEN has since discovered (as of November 2015) that Mars had a substantially thick and warm atmosphere up until about 3.6 billion years ago.  The Martian magnetic field slowly dissipated causing the solar wind to strip the atmosphere to present-day 1/100</a:t>
            </a:r>
            <a:r>
              <a:rPr lang="en-US" baseline="30000" dirty="0" smtClean="0"/>
              <a:t>th</a:t>
            </a:r>
            <a:r>
              <a:rPr lang="en-US" baseline="0" dirty="0" smtClean="0"/>
              <a:t> of what it originally was.  This is important since microbial life on earth is thought to have arisen from about 3.8 – 4.1 billion years ago.  Conditions were the same – or even more favorable – for microbial life to form on Mars at the same time. </a:t>
            </a:r>
            <a:endParaRPr lang="en-US" dirty="0"/>
          </a:p>
        </p:txBody>
      </p:sp>
    </p:spTree>
    <p:extLst>
      <p:ext uri="{BB962C8B-B14F-4D97-AF65-F5344CB8AC3E}">
        <p14:creationId xmlns:p14="http://schemas.microsoft.com/office/powerpoint/2010/main" val="4535134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The two </a:t>
            </a:r>
            <a:r>
              <a:rPr lang="en-US" b="0" dirty="0" smtClean="0"/>
              <a:t>Viking spacecraft </a:t>
            </a:r>
            <a:r>
              <a:rPr lang="en-US" dirty="0" smtClean="0"/>
              <a:t>each carried four types of biological experiments to the surface of Mars in the late 1970s. These were the first Mars landers to carry out experiments to look for bio-signatures of life on Mars. The landers used a robotic arm to put soil samples into sealed test containers on the craft. The two landers were identical, so the same tests were carried out at two places on Mars' surface, Viking 1 near the equator and Viking 2 further north.  While the majority of </a:t>
            </a:r>
            <a:r>
              <a:rPr lang="en-US" dirty="0" err="1" smtClean="0"/>
              <a:t>astrobiologists</a:t>
            </a:r>
            <a:r>
              <a:rPr lang="en-US" dirty="0" smtClean="0"/>
              <a:t> still conclude that the Viking  biological experiments were inconclusive or negative, more evidence is building that indicate a strong possibility of microbial life on Mars</a:t>
            </a:r>
            <a:r>
              <a:rPr lang="en-US" baseline="0" dirty="0" smtClean="0"/>
              <a:t> (picture is from the Viking II lander and shows frost on Mars’ surface).</a:t>
            </a:r>
            <a:endParaRPr lang="en-US" dirty="0"/>
          </a:p>
        </p:txBody>
      </p:sp>
    </p:spTree>
    <p:extLst>
      <p:ext uri="{BB962C8B-B14F-4D97-AF65-F5344CB8AC3E}">
        <p14:creationId xmlns:p14="http://schemas.microsoft.com/office/powerpoint/2010/main" val="4108024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effectLst/>
              </a:rPr>
              <a:t>NASA says it's serious about one day doing a manned mission to Mars while private companies are jockeying to present ever-more audacious plans to get there. We currently lack the technology to get people to Mars and back. An interplanetary mission of that scale would likely be one of the most expensive and difficult engineering challenges of the 21st century. </a:t>
            </a:r>
            <a:endParaRPr lang="en-US" dirty="0"/>
          </a:p>
        </p:txBody>
      </p:sp>
    </p:spTree>
    <p:extLst>
      <p:ext uri="{BB962C8B-B14F-4D97-AF65-F5344CB8AC3E}">
        <p14:creationId xmlns:p14="http://schemas.microsoft.com/office/powerpoint/2010/main" val="622811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On August 2008, the Phoenix lander detected perchlorate, a strong oxidizer when heated above 200°C.  This was initially thought to be the cause of a false positive with the Viking results.</a:t>
            </a:r>
            <a:r>
              <a:rPr lang="en-US" baseline="30000" dirty="0" smtClean="0"/>
              <a:t>  </a:t>
            </a:r>
            <a:r>
              <a:rPr lang="en-US" dirty="0" smtClean="0"/>
              <a:t>However, results of experiments published in December 2010</a:t>
            </a:r>
            <a:r>
              <a:rPr lang="en-US" baseline="30000" dirty="0" smtClean="0"/>
              <a:t> </a:t>
            </a:r>
            <a:r>
              <a:rPr lang="en-US" dirty="0" smtClean="0"/>
              <a:t> propose that organic compounds "could have been present" in the soil analyzed by both Viking 1 and 2, since NASA's Phoenix lander in 2008 detected perchlorate, which can break down organic compounds.</a:t>
            </a:r>
            <a:endParaRPr lang="en-US" dirty="0"/>
          </a:p>
        </p:txBody>
      </p:sp>
    </p:spTree>
    <p:extLst>
      <p:ext uri="{BB962C8B-B14F-4D97-AF65-F5344CB8AC3E}">
        <p14:creationId xmlns:p14="http://schemas.microsoft.com/office/powerpoint/2010/main" val="1639650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a:t>Phoenix was the first to successfully land in a Martian polar region and touched down near the Martian north pole on May 25, 2008.  It successfully operated for five months - two months longer than planned – until sunlight at its far northern location waned. The Phoenix lander was the first to </a:t>
            </a:r>
            <a:r>
              <a:rPr lang="en-US" dirty="0" smtClean="0"/>
              <a:t>directly prove </a:t>
            </a:r>
            <a:r>
              <a:rPr lang="en-US" dirty="0"/>
              <a:t>there still is water on the surface of Mars.</a:t>
            </a:r>
            <a:br>
              <a:rPr lang="en-US" dirty="0"/>
            </a:br>
            <a:r>
              <a:rPr lang="en-US" dirty="0"/>
              <a:t/>
            </a:r>
            <a:br>
              <a:rPr lang="en-US"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2814304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effectLst/>
              </a:rPr>
              <a:t>Balloons provide a unique vantage point for scientific observation. Balloons can fly one hundred times closer to the surface of Mars than orbiters and can travel a thousand times further than rovers in a comparable period, thus providing views of much broader areas of the surface. Artist's view of the balloon scout and Mars Sample Return (MSR) ascent module - lifting off from Mars' surface with the Martian soil samples. </a:t>
            </a:r>
            <a:r>
              <a:rPr lang="en-US" dirty="0" smtClean="0">
                <a:effectLst/>
              </a:rPr>
              <a:t>These missions have currently (as of 2017) not been fully funded by NASA  - but may be slated for future use.</a:t>
            </a:r>
            <a:endParaRPr lang="en-US" dirty="0"/>
          </a:p>
        </p:txBody>
      </p:sp>
    </p:spTree>
    <p:extLst>
      <p:ext uri="{BB962C8B-B14F-4D97-AF65-F5344CB8AC3E}">
        <p14:creationId xmlns:p14="http://schemas.microsoft.com/office/powerpoint/2010/main" val="2573994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a:t>The main consensus on why the Earth is tilted is that it has to do with Earth’s formation along with the rest of the planets in the Solar system. It looks like it probably collided with a another proto planet (like what happened with Venus) and in the process Earth became tilted – and the Moon formed as a by-product.  Why Venus, Mars or even Mercury did not (apparently) gain a moon from their collisions is a mystery – but probably has to do with the angle of impact and speed of the impacting  proto-planet. </a:t>
            </a:r>
            <a:br>
              <a:rPr lang="en-US"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37744243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Mars is of particular interest for the study of the origins of life, because of its similarity to the early Earth. This is especially so as Mars has a cold climate and lacks plate tectonics.</a:t>
            </a:r>
            <a:r>
              <a:rPr lang="en-US" baseline="0" dirty="0" smtClean="0"/>
              <a:t> </a:t>
            </a:r>
            <a:r>
              <a:rPr lang="en-US" dirty="0" smtClean="0"/>
              <a:t>At least two thirds of Mars' surface is more than 3.5 billion years old, and Mars may thus hold the best record of the prebiotic conditions leading to abiogenesis (process for which life arises from simple compounds), even if life does not or has never existed there. It remains an open question whether life currently exists on Mars, or has existed there in the past, and fictional Martians have been a recurring feature of popular entertainment</a:t>
            </a:r>
            <a:r>
              <a:rPr lang="en-US" baseline="0" dirty="0" smtClean="0"/>
              <a:t> </a:t>
            </a:r>
            <a:r>
              <a:rPr lang="en-US" dirty="0" smtClean="0"/>
              <a:t>of the 20th and 21st centuries. The video is a little long but provides</a:t>
            </a:r>
            <a:r>
              <a:rPr lang="en-US" baseline="0" dirty="0" smtClean="0"/>
              <a:t> </a:t>
            </a:r>
            <a:r>
              <a:rPr lang="en-US" dirty="0" smtClean="0"/>
              <a:t>a</a:t>
            </a:r>
            <a:r>
              <a:rPr lang="en-US" baseline="0" dirty="0" smtClean="0"/>
              <a:t> very good explanation as to why Mars has changed so much since formation.  </a:t>
            </a:r>
            <a:endParaRPr lang="en-US" dirty="0"/>
          </a:p>
        </p:txBody>
      </p:sp>
    </p:spTree>
    <p:extLst>
      <p:ext uri="{BB962C8B-B14F-4D97-AF65-F5344CB8AC3E}">
        <p14:creationId xmlns:p14="http://schemas.microsoft.com/office/powerpoint/2010/main" val="2658889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Artist impression is based on rock</a:t>
            </a:r>
            <a:r>
              <a:rPr lang="en-US" baseline="0" dirty="0" smtClean="0"/>
              <a:t> type; elevation; cratering rates and surface morphology – evidence gathered through telescopic observations and (more recently) through direct robotic exploration of Mars.</a:t>
            </a:r>
            <a:endParaRPr lang="en-US" dirty="0"/>
          </a:p>
        </p:txBody>
      </p:sp>
    </p:spTree>
    <p:extLst>
      <p:ext uri="{BB962C8B-B14F-4D97-AF65-F5344CB8AC3E}">
        <p14:creationId xmlns:p14="http://schemas.microsoft.com/office/powerpoint/2010/main" val="297788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b="0" dirty="0" err="1" smtClean="0"/>
              <a:t>Cydonia</a:t>
            </a:r>
            <a:r>
              <a:rPr lang="en-US" dirty="0" smtClean="0"/>
              <a:t> is a region on the planet Mars, and has attracted both scientific and popular interest.</a:t>
            </a:r>
            <a:r>
              <a:rPr lang="en-US" baseline="30000" dirty="0" smtClean="0"/>
              <a:t> </a:t>
            </a:r>
            <a:r>
              <a:rPr lang="en-US" baseline="0" dirty="0" smtClean="0"/>
              <a:t> </a:t>
            </a:r>
            <a:r>
              <a:rPr lang="en-US" dirty="0" err="1" smtClean="0"/>
              <a:t>Cydonia</a:t>
            </a:r>
            <a:r>
              <a:rPr lang="en-US" dirty="0" smtClean="0"/>
              <a:t> was first imaged in detail by the Viking 1 and Viking 2 orbiters.</a:t>
            </a:r>
            <a:r>
              <a:rPr lang="en-US" baseline="0" dirty="0" smtClean="0"/>
              <a:t>  </a:t>
            </a:r>
            <a:r>
              <a:rPr lang="en-US" dirty="0" err="1" smtClean="0"/>
              <a:t>Cydonia</a:t>
            </a:r>
            <a:r>
              <a:rPr lang="en-US" dirty="0" smtClean="0"/>
              <a:t> contains the "</a:t>
            </a:r>
            <a:r>
              <a:rPr lang="en-US" b="0" dirty="0" smtClean="0"/>
              <a:t>Face on Mars</a:t>
            </a:r>
            <a:r>
              <a:rPr lang="en-US" dirty="0" smtClean="0"/>
              <a:t>" feature—located in the northern hemisphere. Most geologists agree that the “face on Mars” is a natural weathered rock formation called a </a:t>
            </a:r>
            <a:r>
              <a:rPr lang="en-US" i="1" dirty="0" smtClean="0"/>
              <a:t>mesa</a:t>
            </a:r>
            <a:r>
              <a:rPr lang="en-US" dirty="0" smtClean="0"/>
              <a:t> which is common in the American southwest.</a:t>
            </a:r>
          </a:p>
          <a:p>
            <a:r>
              <a:rPr lang="en-US" dirty="0" smtClean="0"/>
              <a:t> </a:t>
            </a:r>
            <a:endParaRPr lang="en-US" dirty="0"/>
          </a:p>
        </p:txBody>
      </p:sp>
    </p:spTree>
    <p:extLst>
      <p:ext uri="{BB962C8B-B14F-4D97-AF65-F5344CB8AC3E}">
        <p14:creationId xmlns:p14="http://schemas.microsoft.com/office/powerpoint/2010/main" val="2713840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In contrast to the relatively low resolution of the Viking images of </a:t>
            </a:r>
            <a:r>
              <a:rPr lang="en-US" dirty="0" err="1" smtClean="0"/>
              <a:t>Cydonia</a:t>
            </a:r>
            <a:r>
              <a:rPr lang="en-US" dirty="0" smtClean="0"/>
              <a:t>, these new platforms afford much improved resolution. Since it was originally first imaged, the "face" has been near-universally accepted as an optical illusion.</a:t>
            </a:r>
            <a:r>
              <a:rPr lang="en-US" baseline="0" dirty="0" smtClean="0"/>
              <a:t> </a:t>
            </a:r>
            <a:r>
              <a:rPr lang="en-US" dirty="0" smtClean="0"/>
              <a:t>After analysis of the higher resolution Mars Global Surveyor data NASA stated that "a detailed analysis of multiple images of this feature reveals a natural looking Martian hill whose illusory face-like appearance depends on the viewing angle and angle of illumination.”</a:t>
            </a:r>
            <a:endParaRPr lang="en-US" dirty="0"/>
          </a:p>
        </p:txBody>
      </p:sp>
    </p:spTree>
    <p:extLst>
      <p:ext uri="{BB962C8B-B14F-4D97-AF65-F5344CB8AC3E}">
        <p14:creationId xmlns:p14="http://schemas.microsoft.com/office/powerpoint/2010/main" val="5426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As a result of the speculation concerning their artificial origins, </a:t>
            </a:r>
            <a:r>
              <a:rPr lang="en-US" dirty="0" err="1" smtClean="0"/>
              <a:t>Cydonia</a:t>
            </a:r>
            <a:r>
              <a:rPr lang="en-US" dirty="0" smtClean="0"/>
              <a:t> and the "Face on Mars" appear frequently in popular culture, including feature films (“</a:t>
            </a:r>
            <a:r>
              <a:rPr lang="en-US" i="1" dirty="0" smtClean="0"/>
              <a:t>Mission to</a:t>
            </a:r>
            <a:r>
              <a:rPr lang="en-US" i="1" baseline="0" dirty="0" smtClean="0"/>
              <a:t> Mars</a:t>
            </a:r>
            <a:r>
              <a:rPr lang="en-US" baseline="0" dirty="0" smtClean="0"/>
              <a:t>” 2000)</a:t>
            </a:r>
            <a:r>
              <a:rPr lang="en-US" dirty="0" smtClean="0"/>
              <a:t>, television series, video games, comic books, and even popular music. </a:t>
            </a:r>
            <a:endParaRPr lang="en-US" dirty="0"/>
          </a:p>
        </p:txBody>
      </p:sp>
    </p:spTree>
    <p:extLst>
      <p:ext uri="{BB962C8B-B14F-4D97-AF65-F5344CB8AC3E}">
        <p14:creationId xmlns:p14="http://schemas.microsoft.com/office/powerpoint/2010/main" val="20798322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An example of the psychological phenomenon of “</a:t>
            </a:r>
            <a:r>
              <a:rPr lang="en-US" dirty="0" err="1" smtClean="0"/>
              <a:t>pareidolia</a:t>
            </a:r>
            <a:r>
              <a:rPr lang="en-US" dirty="0" smtClean="0"/>
              <a:t>” - involving a vague and random stimulus (often an image or sound) being perceived as significant. Common examples include seeing images of animals or faces in clouds, the man in the moon or the “Moon rabbit,” and hearing hidden messages on records when played in reverse. </a:t>
            </a:r>
            <a:r>
              <a:rPr lang="en-US" dirty="0" smtClean="0"/>
              <a:t>Pictured</a:t>
            </a:r>
            <a:r>
              <a:rPr lang="en-US" baseline="0" dirty="0" smtClean="0"/>
              <a:t> </a:t>
            </a:r>
            <a:r>
              <a:rPr lang="en-US" baseline="0" dirty="0" smtClean="0"/>
              <a:t>right is the “profile” of John F. Kennedy in a volcanic rock face in Hawaii. </a:t>
            </a:r>
            <a:r>
              <a:rPr lang="en-US" baseline="0" smtClean="0"/>
              <a:t>Naturally </a:t>
            </a:r>
            <a:r>
              <a:rPr lang="en-US" baseline="0" dirty="0" smtClean="0"/>
              <a:t>occurring phenomena such as weathering and erosion that occurs </a:t>
            </a:r>
            <a:r>
              <a:rPr lang="en-US" baseline="0" smtClean="0"/>
              <a:t>on </a:t>
            </a:r>
            <a:r>
              <a:rPr lang="en-US" baseline="0" smtClean="0"/>
              <a:t>Earth </a:t>
            </a:r>
            <a:r>
              <a:rPr lang="en-US" baseline="0" dirty="0" smtClean="0"/>
              <a:t>also occurs on Mars.</a:t>
            </a:r>
            <a:endParaRPr lang="en-US" dirty="0"/>
          </a:p>
        </p:txBody>
      </p:sp>
    </p:spTree>
    <p:extLst>
      <p:ext uri="{BB962C8B-B14F-4D97-AF65-F5344CB8AC3E}">
        <p14:creationId xmlns:p14="http://schemas.microsoft.com/office/powerpoint/2010/main" val="395042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A Venn diagram can be used to compare and contrast two or more different items. It consists of two (or more) overlapping circles - so there is a small region of overlap between the circles. Generally, they can be used to illustrate the similarities and differences between two or more items. For instance, a Venn diagram could be used to compare lamps and flashlights. Both produce light (that information would go in the middle of the Venn diagram, where the circles overlap), but the lamp must be plugged in, while the flashlight runs on battery power (those pieces of information would go in the outsides of the circle - differences). A</a:t>
            </a:r>
            <a:r>
              <a:rPr lang="en-US" baseline="0" dirty="0" smtClean="0"/>
              <a:t> review for this lesson can be found at  https://play.kahoot.it/#/?quizId=6f54356d-9047-4a30-9700-77fe8a9bf9dd    - or click on the above link in presentation mode (google chrome </a:t>
            </a:r>
            <a:r>
              <a:rPr lang="en-US" baseline="0" smtClean="0"/>
              <a:t>works best!).</a:t>
            </a:r>
            <a:r>
              <a:rPr lang="en-US" dirty="0" smtClean="0"/>
              <a:t/>
            </a:r>
            <a:br>
              <a:rPr lang="en-US" dirty="0" smtClean="0"/>
            </a:br>
            <a:endParaRPr lang="en-US" dirty="0"/>
          </a:p>
        </p:txBody>
      </p:sp>
    </p:spTree>
    <p:extLst>
      <p:ext uri="{BB962C8B-B14F-4D97-AF65-F5344CB8AC3E}">
        <p14:creationId xmlns:p14="http://schemas.microsoft.com/office/powerpoint/2010/main" val="2072838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pPr defTabSz="931774">
              <a:defRPr/>
            </a:pPr>
            <a:r>
              <a:rPr lang="en-US" dirty="0" smtClean="0"/>
              <a:t>Good overview of how Earth has seasons. </a:t>
            </a:r>
            <a:r>
              <a:rPr lang="en-US" dirty="0" smtClean="0"/>
              <a:t>Mars </a:t>
            </a:r>
            <a:r>
              <a:rPr lang="en-US" dirty="0" smtClean="0"/>
              <a:t>has seasons in the same way – as will be discussed later in the lesson.</a:t>
            </a:r>
          </a:p>
          <a:p>
            <a:endParaRPr lang="en-US" dirty="0"/>
          </a:p>
        </p:txBody>
      </p:sp>
    </p:spTree>
    <p:extLst>
      <p:ext uri="{BB962C8B-B14F-4D97-AF65-F5344CB8AC3E}">
        <p14:creationId xmlns:p14="http://schemas.microsoft.com/office/powerpoint/2010/main" val="996746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pPr defTabSz="931774">
              <a:defRPr/>
            </a:pPr>
            <a:r>
              <a:rPr lang="en-US" dirty="0" smtClean="0"/>
              <a:t>Synodic day is</a:t>
            </a:r>
            <a:r>
              <a:rPr lang="en-US" baseline="0" dirty="0" smtClean="0"/>
              <a:t> measured from sunrise to sunrise or sunset to sunset. Sidereal day measures star rise/rise or set/set and takes into account that the Earth is spinning around the Sun as it rotates on its axis (and is faster – as discussed in Unit I). </a:t>
            </a:r>
            <a:r>
              <a:rPr lang="en-US" dirty="0" smtClean="0"/>
              <a:t>The </a:t>
            </a:r>
            <a:r>
              <a:rPr lang="en-US" dirty="0" smtClean="0"/>
              <a:t>Earth spins over 1700 km/h (over 1000 mph) at the equator. Faster than the speed of sound. </a:t>
            </a:r>
            <a:r>
              <a:rPr lang="en-US" dirty="0" smtClean="0"/>
              <a:t>The </a:t>
            </a:r>
            <a:r>
              <a:rPr lang="en-US" dirty="0"/>
              <a:t>Earth moves at about 100,000 km/h (62,000 mph) around the Sun on average – faster at perihelion and slower at aphelion. </a:t>
            </a:r>
            <a:endParaRPr lang="en-US" dirty="0" smtClean="0"/>
          </a:p>
          <a:p>
            <a:endParaRPr lang="en-US" dirty="0"/>
          </a:p>
        </p:txBody>
      </p:sp>
    </p:spTree>
    <p:extLst>
      <p:ext uri="{BB962C8B-B14F-4D97-AF65-F5344CB8AC3E}">
        <p14:creationId xmlns:p14="http://schemas.microsoft.com/office/powerpoint/2010/main" val="19011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effectLst/>
              </a:rPr>
              <a:t>A “type I” planet like the Earth, formed beyond the “critical distance” from its host star, would have time to solidify from its molten magma state within several million years, trapping water in rock and under its hard surface. </a:t>
            </a:r>
            <a:r>
              <a:rPr lang="en-US" dirty="0" smtClean="0">
                <a:effectLst/>
              </a:rPr>
              <a:t>This </a:t>
            </a:r>
            <a:r>
              <a:rPr lang="en-US" dirty="0" smtClean="0">
                <a:effectLst/>
              </a:rPr>
              <a:t>was ideal for life to get started</a:t>
            </a:r>
            <a:r>
              <a:rPr lang="en-US" baseline="0" dirty="0" smtClean="0">
                <a:effectLst/>
              </a:rPr>
              <a:t> and to eventually thrive</a:t>
            </a:r>
            <a:r>
              <a:rPr lang="en-US" baseline="0" dirty="0" smtClean="0">
                <a:effectLst/>
              </a:rPr>
              <a:t>. </a:t>
            </a:r>
            <a:r>
              <a:rPr lang="en-US" sz="1200" b="0" i="0" kern="1200" dirty="0" smtClean="0">
                <a:solidFill>
                  <a:schemeClr val="tx1"/>
                </a:solidFill>
                <a:effectLst/>
                <a:latin typeface="Times New Roman" pitchFamily="18" charset="0"/>
                <a:ea typeface="+mn-ea"/>
                <a:cs typeface="+mn-cs"/>
              </a:rPr>
              <a:t>According to an ongoing temperature analysis conducted by scientists at NASA’s Goddard Institute for Space Studies (GISS), the average global temperature on Earth has increased by about 0.8° Celsius (1.4° Fahrenheit) since 1880. Two-thirds of the warming has occurred since 1975, at a rate of roughly 0.15-0.20°C per decade.</a:t>
            </a:r>
            <a:endParaRPr lang="en-US" dirty="0"/>
          </a:p>
        </p:txBody>
      </p:sp>
    </p:spTree>
    <p:extLst>
      <p:ext uri="{BB962C8B-B14F-4D97-AF65-F5344CB8AC3E}">
        <p14:creationId xmlns:p14="http://schemas.microsoft.com/office/powerpoint/2010/main" val="276935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The interior </a:t>
            </a:r>
            <a:r>
              <a:rPr lang="en-US" b="0" dirty="0" smtClean="0"/>
              <a:t>structure of the Earth </a:t>
            </a:r>
            <a:r>
              <a:rPr lang="en-US" dirty="0" smtClean="0"/>
              <a:t>is layered in spherical shells, like an onion. These layers can be defined by either their chemical or other physical properties. Earth has an outer silicate solid crust, a highly viscous mantle, a liquid outer core</a:t>
            </a:r>
            <a:r>
              <a:rPr lang="en-US" baseline="0" dirty="0" smtClean="0"/>
              <a:t> </a:t>
            </a:r>
            <a:r>
              <a:rPr lang="en-US" dirty="0" smtClean="0"/>
              <a:t>that is much less viscous than the mantle, and a solid inner core. </a:t>
            </a:r>
          </a:p>
          <a:p>
            <a:endParaRPr lang="en-US" dirty="0"/>
          </a:p>
        </p:txBody>
      </p:sp>
    </p:spTree>
    <p:extLst>
      <p:ext uri="{BB962C8B-B14F-4D97-AF65-F5344CB8AC3E}">
        <p14:creationId xmlns:p14="http://schemas.microsoft.com/office/powerpoint/2010/main" val="2228354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01040" y="4415790"/>
            <a:ext cx="5608320" cy="4183380"/>
          </a:xfrm>
          <a:prstGeom prst="rect">
            <a:avLst/>
          </a:prstGeom>
        </p:spPr>
        <p:txBody>
          <a:bodyPr lIns="93177" tIns="46589" rIns="93177" bIns="46589"/>
          <a:lstStyle/>
          <a:p>
            <a:r>
              <a:rPr lang="en-US" dirty="0" smtClean="0"/>
              <a:t>Earth’s original atmosphere was probably just hydrogen and helium, because these were the main gases in the dusty, gassy disk around the Sun from which the planets formed. The Earth and its atmosphere were very hot. Molecules of hydrogen and helium move really fast, especially when warm. Actually, they moved </a:t>
            </a:r>
            <a:r>
              <a:rPr lang="en-US" baseline="0" dirty="0" smtClean="0"/>
              <a:t> </a:t>
            </a:r>
            <a:r>
              <a:rPr lang="en-US" dirty="0" smtClean="0"/>
              <a:t>so fast they eventually all escaped Earth's gravity and drifted off into space. Earth’s “second atmosphere” came from Earth itself. There were lots of volcanoes, many more than today, because Earth’s crust was still forming. The volcanoes released water vapor, CO2 and NH3 (ammonia</a:t>
            </a:r>
            <a:r>
              <a:rPr lang="en-US" baseline="0" dirty="0" smtClean="0"/>
              <a:t> which contributed nitrogen). </a:t>
            </a:r>
            <a:r>
              <a:rPr lang="en-US" dirty="0" smtClean="0"/>
              <a:t>Much of the CO</a:t>
            </a:r>
            <a:r>
              <a:rPr lang="en-US" baseline="-25000" dirty="0" smtClean="0"/>
              <a:t>2</a:t>
            </a:r>
            <a:r>
              <a:rPr lang="en-US" dirty="0" smtClean="0"/>
              <a:t> dissolved into the oceans. Eventually, a simple form of bacteria developed that could live on energy from the Sun and carbon dioxide in the water, producing</a:t>
            </a:r>
            <a:r>
              <a:rPr lang="en-US" baseline="0" dirty="0" smtClean="0"/>
              <a:t> </a:t>
            </a:r>
            <a:r>
              <a:rPr lang="en-US" dirty="0" smtClean="0"/>
              <a:t>oxygen as a waste product. Thus, oxygen began to build up in the atmosphere, while the carbon dioxide levels continued to drop.</a:t>
            </a:r>
            <a:endParaRPr lang="en-US" dirty="0"/>
          </a:p>
        </p:txBody>
      </p:sp>
    </p:spTree>
    <p:extLst>
      <p:ext uri="{BB962C8B-B14F-4D97-AF65-F5344CB8AC3E}">
        <p14:creationId xmlns:p14="http://schemas.microsoft.com/office/powerpoint/2010/main" val="4065709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0" y="0"/>
            <a:ext cx="8478838" cy="6173788"/>
            <a:chOff x="0" y="0"/>
            <a:chExt cx="5341" cy="3889"/>
          </a:xfrm>
        </p:grpSpPr>
        <p:sp>
          <p:nvSpPr>
            <p:cNvPr id="5" name="Freeform 2"/>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defRPr/>
              </a:pPr>
              <a:endParaRPr lang="en-US"/>
            </a:p>
          </p:txBody>
        </p:sp>
        <p:sp>
          <p:nvSpPr>
            <p:cNvPr id="6" name="Freeform 3"/>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defRPr/>
              </a:pPr>
              <a:endParaRPr lang="en-US"/>
            </a:p>
          </p:txBody>
        </p:sp>
        <p:sp>
          <p:nvSpPr>
            <p:cNvPr id="7" name="Freeform 4"/>
            <p:cNvSpPr>
              <a:spLocks/>
            </p:cNvSpPr>
            <p:nvPr/>
          </p:nvSpPr>
          <p:spPr bwMode="ltGray">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defRPr/>
              </a:pPr>
              <a:endParaRPr lang="en-US"/>
            </a:p>
          </p:txBody>
        </p:sp>
        <p:sp>
          <p:nvSpPr>
            <p:cNvPr id="8" name="Freeform 5"/>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defRPr/>
              </a:pPr>
              <a:endParaRPr lang="en-US"/>
            </a:p>
          </p:txBody>
        </p:sp>
      </p:grpSp>
      <p:sp>
        <p:nvSpPr>
          <p:cNvPr id="307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3080" name="Rectangle 8"/>
          <p:cNvSpPr>
            <a:spLocks noGrp="1" noChangeArrowheads="1"/>
          </p:cNvSpPr>
          <p:nvPr>
            <p:ph type="subTitle" sz="quarter" idx="1"/>
          </p:nvPr>
        </p:nvSpPr>
        <p:spPr>
          <a:xfrm>
            <a:off x="1371600" y="2819400"/>
            <a:ext cx="6400800" cy="1752600"/>
          </a:xfrm>
        </p:spPr>
        <p:txBody>
          <a:bodyPr/>
          <a:lstStyle>
            <a:lvl1pPr marL="0" indent="0" algn="ctr">
              <a:buFont typeface="Monotype Sorts"/>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p>
        </p:txBody>
      </p:sp>
      <p:sp>
        <p:nvSpPr>
          <p:cNvPr id="11" name="Rectangle 11"/>
          <p:cNvSpPr>
            <a:spLocks noGrp="1" noChangeArrowheads="1"/>
          </p:cNvSpPr>
          <p:nvPr>
            <p:ph type="sldNum" sz="quarter" idx="12"/>
          </p:nvPr>
        </p:nvSpPr>
        <p:spPr/>
        <p:txBody>
          <a:bodyPr/>
          <a:lstStyle>
            <a:lvl1pPr>
              <a:defRPr smtClean="0"/>
            </a:lvl1pPr>
          </a:lstStyle>
          <a:p>
            <a:pPr>
              <a:defRPr/>
            </a:pPr>
            <a:fld id="{642B351A-BBEC-4201-99D2-4F6A0700A42F}" type="slidenum">
              <a:rPr lang="en-US"/>
              <a:pPr>
                <a:defRPr/>
              </a:pPr>
              <a:t>‹#›</a:t>
            </a:fld>
            <a:endParaRPr lang="en-US"/>
          </a:p>
        </p:txBody>
      </p:sp>
    </p:spTree>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EE4C265F-8A06-405F-9426-DA570062C36E}" type="slidenum">
              <a:rPr lang="en-US"/>
              <a:pPr>
                <a:defRPr/>
              </a:pPr>
              <a:t>‹#›</a:t>
            </a:fld>
            <a:endParaRPr lang="en-US"/>
          </a:p>
        </p:txBody>
      </p:sp>
    </p:spTree>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F342201-8CBF-4AEC-B9CB-1DE44800E0BB}" type="slidenum">
              <a:rPr lang="en-US"/>
              <a:pPr>
                <a:defRPr/>
              </a:pPr>
              <a:t>‹#›</a:t>
            </a:fld>
            <a:endParaRPr lang="en-US"/>
          </a:p>
        </p:txBody>
      </p:sp>
    </p:spTree>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19F63F3-34A8-4023-8032-CE9EF57FF70C}" type="slidenum">
              <a:rPr lang="en-US"/>
              <a:pPr>
                <a:defRPr/>
              </a:pPr>
              <a:t>‹#›</a:t>
            </a:fld>
            <a:endParaRPr lang="en-US"/>
          </a:p>
        </p:txBody>
      </p:sp>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37605F0-5D80-4B91-9538-AF1D17F7A883}" type="slidenum">
              <a:rPr lang="en-US"/>
              <a:pPr>
                <a:defRPr/>
              </a:pPr>
              <a:t>‹#›</a:t>
            </a:fld>
            <a:endParaRPr lang="en-US"/>
          </a:p>
        </p:txBody>
      </p:sp>
    </p:spTree>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6E71232-AFD6-410B-BCCE-81190FECB173}" type="slidenum">
              <a:rPr lang="en-US"/>
              <a:pPr>
                <a:defRPr/>
              </a:pPr>
              <a:t>‹#›</a:t>
            </a:fld>
            <a:endParaRPr lang="en-US"/>
          </a:p>
        </p:txBody>
      </p:sp>
    </p:spTree>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DF3F38F-870C-42EA-9BCA-8CD1E31B8F21}" type="slidenum">
              <a:rPr lang="en-US"/>
              <a:pPr>
                <a:defRPr/>
              </a:pPr>
              <a:t>‹#›</a:t>
            </a:fld>
            <a:endParaRPr lang="en-US"/>
          </a:p>
        </p:txBody>
      </p:sp>
    </p:spTree>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BD81577-4E54-4BFE-B950-EB05BF87660D}" type="slidenum">
              <a:rPr lang="en-US"/>
              <a:pPr>
                <a:defRPr/>
              </a:pPr>
              <a:t>‹#›</a:t>
            </a:fld>
            <a:endParaRPr lang="en-US"/>
          </a:p>
        </p:txBody>
      </p:sp>
    </p:spTree>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20EA7BD8-5A6A-4A86-9B37-E14420F9F7A5}" type="slidenum">
              <a:rPr lang="en-US"/>
              <a:pPr>
                <a:defRPr/>
              </a:pPr>
              <a:t>‹#›</a:t>
            </a:fld>
            <a:endParaRPr lang="en-US"/>
          </a:p>
        </p:txBody>
      </p:sp>
    </p:spTree>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508FB1C5-5C35-44CE-ABE5-459F34D2395F}" type="slidenum">
              <a:rPr lang="en-US"/>
              <a:pPr>
                <a:defRPr/>
              </a:pPr>
              <a:t>‹#›</a:t>
            </a:fld>
            <a:endParaRPr lang="en-US"/>
          </a:p>
        </p:txBody>
      </p:sp>
    </p:spTree>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69BF7DF-5AF1-437D-A7E7-9CF6738F5C1A}" type="slidenum">
              <a:rPr lang="en-US"/>
              <a:pPr>
                <a:defRPr/>
              </a:pPr>
              <a:t>‹#›</a:t>
            </a:fld>
            <a:endParaRPr lang="en-US"/>
          </a:p>
        </p:txBody>
      </p:sp>
    </p:spTree>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9E2E6D7C-B5B0-4BCF-B080-0A5DBD825666}" type="slidenum">
              <a:rPr lang="en-US"/>
              <a:pPr>
                <a:defRPr/>
              </a:pPr>
              <a:t>‹#›</a:t>
            </a:fld>
            <a:endParaRPr lang="en-US"/>
          </a:p>
        </p:txBody>
      </p:sp>
    </p:spTree>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6"/>
          <p:cNvGrpSpPr>
            <a:grpSpLocks/>
          </p:cNvGrpSpPr>
          <p:nvPr/>
        </p:nvGrpSpPr>
        <p:grpSpPr bwMode="auto">
          <a:xfrm>
            <a:off x="0" y="0"/>
            <a:ext cx="8478838" cy="6173788"/>
            <a:chOff x="0" y="0"/>
            <a:chExt cx="5341" cy="3889"/>
          </a:xfrm>
        </p:grpSpPr>
        <p:sp>
          <p:nvSpPr>
            <p:cNvPr id="2" name="Freeform 2"/>
            <p:cNvSpPr>
              <a:spLocks/>
            </p:cNvSpPr>
            <p:nvPr/>
          </p:nvSpPr>
          <p:spPr bwMode="ltGray">
            <a:xfrm>
              <a:off x="0" y="0"/>
              <a:ext cx="3863" cy="3889"/>
            </a:xfrm>
            <a:custGeom>
              <a:avLst/>
              <a:gdLst/>
              <a:ahLst/>
              <a:cxnLst>
                <a:cxn ang="0">
                  <a:pos x="3862" y="3418"/>
                </a:cxn>
                <a:cxn ang="0">
                  <a:pos x="457" y="0"/>
                </a:cxn>
                <a:cxn ang="0">
                  <a:pos x="0" y="0"/>
                </a:cxn>
                <a:cxn ang="0">
                  <a:pos x="0" y="481"/>
                </a:cxn>
                <a:cxn ang="0">
                  <a:pos x="3394" y="3888"/>
                </a:cxn>
                <a:cxn ang="0">
                  <a:pos x="3862" y="3418"/>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000"/>
              </a:schemeClr>
            </a:solidFill>
            <a:ln w="9525" cap="rnd">
              <a:noFill/>
              <a:round/>
              <a:headEnd/>
              <a:tailEnd/>
            </a:ln>
            <a:effectLst/>
          </p:spPr>
          <p:txBody>
            <a:bodyPr/>
            <a:lstStyle/>
            <a:p>
              <a:pPr>
                <a:defRPr/>
              </a:pPr>
              <a:endParaRPr lang="en-US"/>
            </a:p>
          </p:txBody>
        </p:sp>
        <p:sp>
          <p:nvSpPr>
            <p:cNvPr id="1027" name="Freeform 3"/>
            <p:cNvSpPr>
              <a:spLocks/>
            </p:cNvSpPr>
            <p:nvPr/>
          </p:nvSpPr>
          <p:spPr bwMode="ltGray">
            <a:xfrm>
              <a:off x="860" y="0"/>
              <a:ext cx="3394" cy="3223"/>
            </a:xfrm>
            <a:custGeom>
              <a:avLst/>
              <a:gdLst/>
              <a:ahLst/>
              <a:cxnLst>
                <a:cxn ang="0">
                  <a:pos x="370" y="0"/>
                </a:cxn>
                <a:cxn ang="0">
                  <a:pos x="3393" y="3036"/>
                </a:cxn>
                <a:cxn ang="0">
                  <a:pos x="3208" y="3222"/>
                </a:cxn>
                <a:cxn ang="0">
                  <a:pos x="0" y="0"/>
                </a:cxn>
                <a:cxn ang="0">
                  <a:pos x="370" y="0"/>
                </a:cxn>
              </a:cxnLst>
              <a:rect l="0" t="0" r="r" b="b"/>
              <a:pathLst>
                <a:path w="3394" h="3223">
                  <a:moveTo>
                    <a:pt x="370" y="0"/>
                  </a:moveTo>
                  <a:lnTo>
                    <a:pt x="3393" y="3036"/>
                  </a:lnTo>
                  <a:lnTo>
                    <a:pt x="3208" y="3222"/>
                  </a:lnTo>
                  <a:lnTo>
                    <a:pt x="0" y="0"/>
                  </a:lnTo>
                  <a:lnTo>
                    <a:pt x="370" y="0"/>
                  </a:lnTo>
                </a:path>
              </a:pathLst>
            </a:custGeom>
            <a:solidFill>
              <a:schemeClr val="bg1">
                <a:alpha val="50000"/>
              </a:schemeClr>
            </a:solidFill>
            <a:ln w="9525" cap="rnd">
              <a:noFill/>
              <a:round/>
              <a:headEnd/>
              <a:tailEnd/>
            </a:ln>
            <a:effectLst/>
          </p:spPr>
          <p:txBody>
            <a:bodyPr/>
            <a:lstStyle/>
            <a:p>
              <a:pPr>
                <a:defRPr/>
              </a:pPr>
              <a:endParaRPr lang="en-US"/>
            </a:p>
          </p:txBody>
        </p:sp>
        <p:sp>
          <p:nvSpPr>
            <p:cNvPr id="1028" name="Freeform 4"/>
            <p:cNvSpPr>
              <a:spLocks/>
            </p:cNvSpPr>
            <p:nvPr/>
          </p:nvSpPr>
          <p:spPr bwMode="ltGray">
            <a:xfrm>
              <a:off x="2187" y="0"/>
              <a:ext cx="2859" cy="2556"/>
            </a:xfrm>
            <a:custGeom>
              <a:avLst/>
              <a:gdLst/>
              <a:ahLst/>
              <a:cxnLst>
                <a:cxn ang="0">
                  <a:pos x="630" y="0"/>
                </a:cxn>
                <a:cxn ang="0">
                  <a:pos x="2858" y="2238"/>
                </a:cxn>
                <a:cxn ang="0">
                  <a:pos x="2543" y="2555"/>
                </a:cxn>
                <a:cxn ang="0">
                  <a:pos x="0" y="0"/>
                </a:cxn>
                <a:cxn ang="0">
                  <a:pos x="630" y="0"/>
                </a:cxn>
              </a:cxnLst>
              <a:rect l="0" t="0" r="r" b="b"/>
              <a:pathLst>
                <a:path w="2859" h="2556">
                  <a:moveTo>
                    <a:pt x="630" y="0"/>
                  </a:moveTo>
                  <a:lnTo>
                    <a:pt x="2858" y="2238"/>
                  </a:lnTo>
                  <a:lnTo>
                    <a:pt x="2543" y="2555"/>
                  </a:lnTo>
                  <a:lnTo>
                    <a:pt x="0" y="0"/>
                  </a:lnTo>
                  <a:lnTo>
                    <a:pt x="630" y="0"/>
                  </a:lnTo>
                </a:path>
              </a:pathLst>
            </a:custGeom>
            <a:solidFill>
              <a:schemeClr val="bg1">
                <a:alpha val="50000"/>
              </a:schemeClr>
            </a:solidFill>
            <a:ln w="9525" cap="rnd">
              <a:noFill/>
              <a:round/>
              <a:headEnd/>
              <a:tailEnd/>
            </a:ln>
            <a:effectLst/>
          </p:spPr>
          <p:txBody>
            <a:bodyPr/>
            <a:lstStyle/>
            <a:p>
              <a:pPr>
                <a:defRPr/>
              </a:pPr>
              <a:endParaRPr lang="en-US"/>
            </a:p>
          </p:txBody>
        </p:sp>
        <p:sp>
          <p:nvSpPr>
            <p:cNvPr id="1029" name="Freeform 5"/>
            <p:cNvSpPr>
              <a:spLocks/>
            </p:cNvSpPr>
            <p:nvPr/>
          </p:nvSpPr>
          <p:spPr bwMode="ltGray">
            <a:xfrm>
              <a:off x="3055" y="0"/>
              <a:ext cx="2286" cy="2121"/>
            </a:xfrm>
            <a:custGeom>
              <a:avLst/>
              <a:gdLst/>
              <a:ahLst/>
              <a:cxnLst>
                <a:cxn ang="0">
                  <a:pos x="0" y="0"/>
                </a:cxn>
                <a:cxn ang="0">
                  <a:pos x="2111" y="2120"/>
                </a:cxn>
                <a:cxn ang="0">
                  <a:pos x="2285" y="1945"/>
                </a:cxn>
                <a:cxn ang="0">
                  <a:pos x="348" y="0"/>
                </a:cxn>
                <a:cxn ang="0">
                  <a:pos x="0" y="0"/>
                </a:cxn>
              </a:cxnLst>
              <a:rect l="0" t="0" r="r" b="b"/>
              <a:pathLst>
                <a:path w="2286" h="2121">
                  <a:moveTo>
                    <a:pt x="0" y="0"/>
                  </a:moveTo>
                  <a:lnTo>
                    <a:pt x="2111" y="2120"/>
                  </a:lnTo>
                  <a:lnTo>
                    <a:pt x="2285" y="1945"/>
                  </a:lnTo>
                  <a:lnTo>
                    <a:pt x="348" y="0"/>
                  </a:lnTo>
                  <a:lnTo>
                    <a:pt x="0" y="0"/>
                  </a:lnTo>
                </a:path>
              </a:pathLst>
            </a:custGeom>
            <a:solidFill>
              <a:schemeClr val="bg1">
                <a:alpha val="50000"/>
              </a:schemeClr>
            </a:solidFill>
            <a:ln w="9525" cap="rnd">
              <a:noFill/>
              <a:round/>
              <a:headEnd/>
              <a:tailEnd/>
            </a:ln>
            <a:effectLst/>
          </p:spPr>
          <p:txBody>
            <a:bodyPr/>
            <a:lstStyle/>
            <a:p>
              <a:pPr>
                <a:defRPr/>
              </a:pPr>
              <a:endParaRPr lang="en-US"/>
            </a:p>
          </p:txBody>
        </p:sp>
      </p:grpSp>
      <p:sp>
        <p:nvSpPr>
          <p:cNvPr id="1031"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32" name="Rectangle 8"/>
          <p:cNvSpPr>
            <a:spLocks noGrp="1" noChangeArrowheads="1"/>
          </p:cNvSpPr>
          <p:nvPr>
            <p:ph type="body" idx="1"/>
          </p:nvPr>
        </p:nvSpPr>
        <p:spPr bwMode="auto">
          <a:xfrm>
            <a:off x="685800" y="18288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3" name="Rectangle 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smtClean="0"/>
            </a:lvl1pPr>
          </a:lstStyle>
          <a:p>
            <a:pPr>
              <a:defRPr/>
            </a:pPr>
            <a:endParaRPr lang="en-US"/>
          </a:p>
        </p:txBody>
      </p:sp>
      <p:sp>
        <p:nvSpPr>
          <p:cNvPr id="1034"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smtClean="0"/>
            </a:lvl1pPr>
          </a:lstStyle>
          <a:p>
            <a:pPr>
              <a:defRPr/>
            </a:pPr>
            <a:endParaRPr lang="en-US"/>
          </a:p>
        </p:txBody>
      </p:sp>
      <p:sp>
        <p:nvSpPr>
          <p:cNvPr id="1035" name="Rectangle 1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smtClean="0"/>
            </a:lvl1pPr>
          </a:lstStyle>
          <a:p>
            <a:pPr>
              <a:defRPr/>
            </a:pPr>
            <a:fld id="{C56CFD74-EF57-4A06-948F-87FDE00CB99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youtube.com/watch?v=gZX5GRPnd4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www.youtube.com/watch?v=8Alq08Poqb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antwrp.gsfc.nasa.gov/apod/image/0608/marsandjets_miller_big.jp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www.youtube.com/watch?v=BBKYR2qjEmw"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www.youtube.com/watch?v=oC31pqk9sak"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www.youtube.com/watch?v=usm__FfgOF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hyperlink" Target="https://play.kahoot.it/#/?quizId=6f54356d-9047-4a30-9700-77fe8a9bf9dd"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youtube.com/watch?v=NweLxtmnzv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32" descr="a002877_NTSC_pre"/>
          <p:cNvPicPr>
            <a:picLocks noChangeAspect="1" noChangeArrowheads="1"/>
          </p:cNvPicPr>
          <p:nvPr/>
        </p:nvPicPr>
        <p:blipFill>
          <a:blip r:embed="rId4" cstate="print"/>
          <a:srcRect/>
          <a:stretch>
            <a:fillRect/>
          </a:stretch>
        </p:blipFill>
        <p:spPr bwMode="auto">
          <a:xfrm>
            <a:off x="0" y="-10886"/>
            <a:ext cx="9144000" cy="6858000"/>
          </a:xfrm>
          <a:prstGeom prst="rect">
            <a:avLst/>
          </a:prstGeom>
          <a:noFill/>
          <a:ln w="9525">
            <a:noFill/>
            <a:miter lim="800000"/>
            <a:headEnd/>
            <a:tailEnd/>
          </a:ln>
        </p:spPr>
      </p:pic>
      <p:sp>
        <p:nvSpPr>
          <p:cNvPr id="5123" name="Rectangle 3"/>
          <p:cNvSpPr>
            <a:spLocks noGrp="1" noChangeArrowheads="1"/>
          </p:cNvSpPr>
          <p:nvPr>
            <p:ph type="ctrTitle"/>
          </p:nvPr>
        </p:nvSpPr>
        <p:spPr>
          <a:xfrm>
            <a:off x="685800" y="304800"/>
            <a:ext cx="7772400" cy="1066800"/>
          </a:xfrm>
        </p:spPr>
        <p:txBody>
          <a:bodyPr/>
          <a:lstStyle/>
          <a:p>
            <a:pPr>
              <a:defRPr/>
            </a:pPr>
            <a:r>
              <a:rPr lang="en-US" sz="3600" b="1" i="1" dirty="0" smtClean="0"/>
              <a:t>Notes Unit IV-II “Earth &amp; Mars”</a:t>
            </a:r>
          </a:p>
        </p:txBody>
      </p:sp>
      <p:sp>
        <p:nvSpPr>
          <p:cNvPr id="5124" name="Rectangle 4"/>
          <p:cNvSpPr>
            <a:spLocks noGrp="1" noChangeArrowheads="1"/>
          </p:cNvSpPr>
          <p:nvPr>
            <p:ph type="subTitle" idx="1"/>
          </p:nvPr>
        </p:nvSpPr>
        <p:spPr>
          <a:xfrm>
            <a:off x="1600200" y="3962400"/>
            <a:ext cx="5943600" cy="914400"/>
          </a:xfrm>
        </p:spPr>
        <p:txBody>
          <a:bodyPr/>
          <a:lstStyle/>
          <a:p>
            <a:pPr>
              <a:defRPr/>
            </a:pPr>
            <a:endParaRPr lang="en-US" b="1" dirty="0" smtClean="0"/>
          </a:p>
          <a:p>
            <a:pPr>
              <a:defRPr/>
            </a:pPr>
            <a:endParaRPr lang="en-US" b="1" dirty="0" smtClean="0"/>
          </a:p>
          <a:p>
            <a:pPr>
              <a:defRPr/>
            </a:pPr>
            <a:r>
              <a:rPr lang="en-US" sz="2800" b="1" i="1" dirty="0" smtClean="0">
                <a:solidFill>
                  <a:schemeClr val="tx2"/>
                </a:solidFill>
              </a:rPr>
              <a:t>Astronomy</a:t>
            </a:r>
          </a:p>
        </p:txBody>
      </p:sp>
    </p:spTree>
  </p:cSld>
  <p:clrMapOvr>
    <a:overrideClrMapping bg1="dk2" tx1="lt1" bg2="dk1"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1000"/>
                                        <p:tgtEl>
                                          <p:spTgt spid="5123"/>
                                        </p:tgtEl>
                                      </p:cBhvr>
                                    </p:animEffect>
                                  </p:childTnLst>
                                </p:cTn>
                              </p:par>
                              <p:par>
                                <p:cTn id="8" presetID="10" presetClass="entr" presetSubtype="0" fill="hold" nodeType="withEffect">
                                  <p:stCondLst>
                                    <p:cond delay="1000"/>
                                  </p:stCondLst>
                                  <p:childTnLst>
                                    <p:set>
                                      <p:cBhvr>
                                        <p:cTn id="9" dur="1" fill="hold">
                                          <p:stCondLst>
                                            <p:cond delay="0"/>
                                          </p:stCondLst>
                                        </p:cTn>
                                        <p:tgtEl>
                                          <p:spTgt spid="5124">
                                            <p:txEl>
                                              <p:pRg st="2" end="2"/>
                                            </p:txEl>
                                          </p:spTgt>
                                        </p:tgtEl>
                                        <p:attrNameLst>
                                          <p:attrName>style.visibility</p:attrName>
                                        </p:attrNameLst>
                                      </p:cBhvr>
                                      <p:to>
                                        <p:strVal val="visible"/>
                                      </p:to>
                                    </p:set>
                                    <p:animEffect transition="in" filter="fade">
                                      <p:cBhvr>
                                        <p:cTn id="10" dur="1000"/>
                                        <p:tgtEl>
                                          <p:spTgt spid="51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earth-mars-orbit01_br"/>
          <p:cNvPicPr>
            <a:picLocks noChangeAspect="1" noChangeArrowheads="1"/>
          </p:cNvPicPr>
          <p:nvPr/>
        </p:nvPicPr>
        <p:blipFill>
          <a:blip r:embed="rId3" cstate="print"/>
          <a:srcRect/>
          <a:stretch>
            <a:fillRect/>
          </a:stretch>
        </p:blipFill>
        <p:spPr bwMode="auto">
          <a:xfrm>
            <a:off x="1143000" y="0"/>
            <a:ext cx="6858000" cy="6858000"/>
          </a:xfrm>
          <a:prstGeom prst="rect">
            <a:avLst/>
          </a:prstGeom>
          <a:noFill/>
          <a:ln w="9525">
            <a:noFill/>
            <a:miter lim="800000"/>
            <a:headEnd/>
            <a:tailEnd/>
          </a:ln>
        </p:spPr>
      </p:pic>
      <p:sp>
        <p:nvSpPr>
          <p:cNvPr id="46082" name="Rectangle 2"/>
          <p:cNvSpPr>
            <a:spLocks noGrp="1" noChangeArrowheads="1"/>
          </p:cNvSpPr>
          <p:nvPr>
            <p:ph type="title"/>
          </p:nvPr>
        </p:nvSpPr>
        <p:spPr>
          <a:xfrm>
            <a:off x="762000" y="228600"/>
            <a:ext cx="7772400" cy="914400"/>
          </a:xfrm>
        </p:spPr>
        <p:txBody>
          <a:bodyPr/>
          <a:lstStyle/>
          <a:p>
            <a:pPr>
              <a:defRPr/>
            </a:pPr>
            <a:r>
              <a:rPr lang="en-US" sz="3200" b="1" i="1" dirty="0" smtClean="0"/>
              <a:t>Earth &amp; Mars in Opposition (closest in orbit)</a:t>
            </a:r>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125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earth-mars-tilt_br"/>
          <p:cNvPicPr>
            <a:picLocks noChangeAspect="1" noChangeArrowheads="1"/>
          </p:cNvPicPr>
          <p:nvPr/>
        </p:nvPicPr>
        <p:blipFill>
          <a:blip r:embed="rId3" cstate="print"/>
          <a:srcRect/>
          <a:stretch>
            <a:fillRect/>
          </a:stretch>
        </p:blipFill>
        <p:spPr bwMode="auto">
          <a:xfrm>
            <a:off x="1143000" y="0"/>
            <a:ext cx="6781800" cy="6781800"/>
          </a:xfrm>
          <a:prstGeom prst="rect">
            <a:avLst/>
          </a:prstGeom>
          <a:noFill/>
          <a:ln w="9525">
            <a:noFill/>
            <a:miter lim="800000"/>
            <a:headEnd/>
            <a:tailEnd/>
          </a:ln>
        </p:spPr>
      </p:pic>
      <p:sp>
        <p:nvSpPr>
          <p:cNvPr id="55298" name="Rectangle 2"/>
          <p:cNvSpPr>
            <a:spLocks noGrp="1" noChangeArrowheads="1"/>
          </p:cNvSpPr>
          <p:nvPr>
            <p:ph type="title"/>
          </p:nvPr>
        </p:nvSpPr>
        <p:spPr>
          <a:xfrm>
            <a:off x="647700" y="381000"/>
            <a:ext cx="7772400" cy="1066800"/>
          </a:xfrm>
        </p:spPr>
        <p:txBody>
          <a:bodyPr/>
          <a:lstStyle/>
          <a:p>
            <a:pPr>
              <a:defRPr/>
            </a:pPr>
            <a:r>
              <a:rPr lang="en-US" sz="3200" b="1" i="1" dirty="0" smtClean="0"/>
              <a:t>Side View – Earth/Mars Opposition (not to scale)</a:t>
            </a: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fade">
                                      <p:cBhvr>
                                        <p:cTn id="7" dur="1000"/>
                                        <p:tgtEl>
                                          <p:spTgt spid="55298"/>
                                        </p:tgtEl>
                                      </p:cBhvr>
                                    </p:animEffect>
                                    <p:anim calcmode="lin" valueType="num">
                                      <p:cBhvr>
                                        <p:cTn id="8" dur="1000" fill="hold"/>
                                        <p:tgtEl>
                                          <p:spTgt spid="55298"/>
                                        </p:tgtEl>
                                        <p:attrNameLst>
                                          <p:attrName>ppt_x</p:attrName>
                                        </p:attrNameLst>
                                      </p:cBhvr>
                                      <p:tavLst>
                                        <p:tav tm="0">
                                          <p:val>
                                            <p:strVal val="#ppt_x"/>
                                          </p:val>
                                        </p:tav>
                                        <p:tav tm="100000">
                                          <p:val>
                                            <p:strVal val="#ppt_x"/>
                                          </p:val>
                                        </p:tav>
                                      </p:tavLst>
                                    </p:anim>
                                    <p:anim calcmode="lin" valueType="num">
                                      <p:cBhvr>
                                        <p:cTn id="9" dur="1000" fill="hold"/>
                                        <p:tgtEl>
                                          <p:spTgt spid="552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11" descr="mars-groot"/>
          <p:cNvPicPr>
            <a:picLocks noChangeAspect="1" noChangeArrowheads="1"/>
          </p:cNvPicPr>
          <p:nvPr/>
        </p:nvPicPr>
        <p:blipFill>
          <a:blip r:embed="rId3" cstate="print"/>
          <a:srcRect/>
          <a:stretch>
            <a:fillRect/>
          </a:stretch>
        </p:blipFill>
        <p:spPr bwMode="auto">
          <a:xfrm>
            <a:off x="4495800" y="1676400"/>
            <a:ext cx="4495800" cy="4495800"/>
          </a:xfrm>
          <a:prstGeom prst="rect">
            <a:avLst/>
          </a:prstGeom>
          <a:noFill/>
          <a:ln w="9525">
            <a:noFill/>
            <a:miter lim="800000"/>
            <a:headEnd/>
            <a:tailEnd/>
          </a:ln>
        </p:spPr>
      </p:pic>
      <p:sp>
        <p:nvSpPr>
          <p:cNvPr id="21506" name="Rectangle 2"/>
          <p:cNvSpPr>
            <a:spLocks noGrp="1" noChangeArrowheads="1"/>
          </p:cNvSpPr>
          <p:nvPr>
            <p:ph type="title"/>
          </p:nvPr>
        </p:nvSpPr>
        <p:spPr>
          <a:xfrm>
            <a:off x="685800" y="76200"/>
            <a:ext cx="7772400" cy="762000"/>
          </a:xfrm>
        </p:spPr>
        <p:txBody>
          <a:bodyPr/>
          <a:lstStyle/>
          <a:p>
            <a:pPr>
              <a:defRPr/>
            </a:pPr>
            <a:r>
              <a:rPr lang="en-US" sz="4000" b="1" i="1" u="sng" dirty="0" smtClean="0"/>
              <a:t>Mars</a:t>
            </a:r>
          </a:p>
        </p:txBody>
      </p:sp>
      <p:sp>
        <p:nvSpPr>
          <p:cNvPr id="21507" name="Rectangle 3"/>
          <p:cNvSpPr>
            <a:spLocks noGrp="1" noChangeArrowheads="1"/>
          </p:cNvSpPr>
          <p:nvPr>
            <p:ph type="body" idx="1"/>
          </p:nvPr>
        </p:nvSpPr>
        <p:spPr>
          <a:xfrm>
            <a:off x="457200" y="1066800"/>
            <a:ext cx="5715000" cy="5181600"/>
          </a:xfrm>
        </p:spPr>
        <p:txBody>
          <a:bodyPr/>
          <a:lstStyle/>
          <a:p>
            <a:pPr>
              <a:lnSpc>
                <a:spcPct val="90000"/>
              </a:lnSpc>
              <a:buClr>
                <a:schemeClr val="tx1"/>
              </a:buClr>
              <a:buFontTx/>
              <a:buChar char="•"/>
              <a:defRPr/>
            </a:pPr>
            <a:r>
              <a:rPr lang="en-US" sz="3600" b="1" dirty="0" smtClean="0"/>
              <a:t>Average distance 1.52 AU from the Sun or 228 million km (142 Million miles)</a:t>
            </a:r>
          </a:p>
          <a:p>
            <a:pPr>
              <a:lnSpc>
                <a:spcPct val="90000"/>
              </a:lnSpc>
              <a:buClr>
                <a:schemeClr val="tx1"/>
              </a:buClr>
              <a:buFontTx/>
              <a:buChar char="•"/>
              <a:defRPr/>
            </a:pPr>
            <a:r>
              <a:rPr lang="en-US" sz="3600" b="1" dirty="0" smtClean="0"/>
              <a:t>4</a:t>
            </a:r>
            <a:r>
              <a:rPr lang="en-US" sz="3600" b="1" baseline="30000" dirty="0" smtClean="0"/>
              <a:t>th</a:t>
            </a:r>
            <a:r>
              <a:rPr lang="en-US" sz="3600" b="1" dirty="0" smtClean="0"/>
              <a:t> planet from the Sun</a:t>
            </a:r>
          </a:p>
          <a:p>
            <a:pPr>
              <a:lnSpc>
                <a:spcPct val="90000"/>
              </a:lnSpc>
              <a:buClr>
                <a:schemeClr val="tx1"/>
              </a:buClr>
              <a:buFontTx/>
              <a:buChar char="•"/>
              <a:defRPr/>
            </a:pPr>
            <a:r>
              <a:rPr lang="en-US" sz="3600" b="1" dirty="0" smtClean="0"/>
              <a:t>3600 km in radius</a:t>
            </a:r>
          </a:p>
          <a:p>
            <a:pPr>
              <a:lnSpc>
                <a:spcPct val="90000"/>
              </a:lnSpc>
              <a:buClr>
                <a:schemeClr val="tx1"/>
              </a:buClr>
              <a:buFontTx/>
              <a:buChar char="•"/>
              <a:defRPr/>
            </a:pPr>
            <a:r>
              <a:rPr lang="en-US" sz="3600" b="1" dirty="0" smtClean="0"/>
              <a:t>Rotates once every 24 hours &amp; 39 minutes</a:t>
            </a:r>
            <a:endParaRPr lang="en-US" sz="4400" b="1" dirty="0" smtClean="0"/>
          </a:p>
          <a:p>
            <a:pPr>
              <a:lnSpc>
                <a:spcPct val="90000"/>
              </a:lnSpc>
              <a:buFontTx/>
              <a:buNone/>
              <a:defRPr/>
            </a:pPr>
            <a:endParaRPr lang="en-US" sz="4400" b="1" dirty="0" smtClean="0"/>
          </a:p>
          <a:p>
            <a:pPr>
              <a:lnSpc>
                <a:spcPct val="90000"/>
              </a:lnSpc>
              <a:buFontTx/>
              <a:buChar char="•"/>
              <a:defRPr/>
            </a:pPr>
            <a:endParaRPr lang="en-US" sz="4800" b="1" dirty="0" smtClean="0"/>
          </a:p>
        </p:txBody>
      </p:sp>
    </p:spTree>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right)">
                                      <p:cBhvr>
                                        <p:cTn id="7" dur="10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wipe(right)">
                                      <p:cBhvr>
                                        <p:cTn id="12" dur="75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barn(outVertical)">
                                      <p:cBhvr>
                                        <p:cTn id="17" dur="75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2" fill="hold" grpId="0"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wheel(2)">
                                      <p:cBhvr>
                                        <p:cTn id="22" dur="10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seasons_on_mars_labeled"/>
          <p:cNvPicPr>
            <a:picLocks noChangeAspect="1" noChangeArrowheads="1"/>
          </p:cNvPicPr>
          <p:nvPr/>
        </p:nvPicPr>
        <p:blipFill>
          <a:blip r:embed="rId3" cstate="print"/>
          <a:srcRect/>
          <a:stretch>
            <a:fillRect/>
          </a:stretch>
        </p:blipFill>
        <p:spPr bwMode="auto">
          <a:xfrm>
            <a:off x="4648660" y="2155289"/>
            <a:ext cx="4495340" cy="3594100"/>
          </a:xfrm>
          <a:prstGeom prst="rect">
            <a:avLst/>
          </a:prstGeom>
          <a:noFill/>
          <a:ln w="9525">
            <a:noFill/>
            <a:miter lim="800000"/>
            <a:headEnd/>
            <a:tailEnd/>
          </a:ln>
        </p:spPr>
      </p:pic>
      <p:sp>
        <p:nvSpPr>
          <p:cNvPr id="80898" name="Rectangle 2"/>
          <p:cNvSpPr>
            <a:spLocks noGrp="1" noChangeArrowheads="1"/>
          </p:cNvSpPr>
          <p:nvPr>
            <p:ph type="title"/>
          </p:nvPr>
        </p:nvSpPr>
        <p:spPr>
          <a:xfrm>
            <a:off x="685800" y="152400"/>
            <a:ext cx="7772400" cy="609600"/>
          </a:xfrm>
        </p:spPr>
        <p:txBody>
          <a:bodyPr/>
          <a:lstStyle/>
          <a:p>
            <a:pPr>
              <a:defRPr/>
            </a:pPr>
            <a:r>
              <a:rPr lang="en-US" sz="4000" b="1" i="1" u="sng" dirty="0" smtClean="0"/>
              <a:t>Mars</a:t>
            </a:r>
          </a:p>
        </p:txBody>
      </p:sp>
      <p:sp>
        <p:nvSpPr>
          <p:cNvPr id="80899" name="Rectangle 3"/>
          <p:cNvSpPr>
            <a:spLocks noGrp="1" noChangeArrowheads="1"/>
          </p:cNvSpPr>
          <p:nvPr>
            <p:ph type="body" idx="1"/>
          </p:nvPr>
        </p:nvSpPr>
        <p:spPr>
          <a:xfrm>
            <a:off x="685800" y="1066800"/>
            <a:ext cx="4648200" cy="4800600"/>
          </a:xfrm>
        </p:spPr>
        <p:txBody>
          <a:bodyPr/>
          <a:lstStyle/>
          <a:p>
            <a:pPr>
              <a:buClr>
                <a:schemeClr val="tx1"/>
              </a:buClr>
              <a:buFontTx/>
              <a:buChar char="•"/>
              <a:defRPr/>
            </a:pPr>
            <a:r>
              <a:rPr lang="en-US" sz="3600" b="1" dirty="0" smtClean="0"/>
              <a:t>Axial tilt about 25</a:t>
            </a:r>
            <a:r>
              <a:rPr lang="en-US" sz="3600" b="1" baseline="30000" dirty="0" smtClean="0"/>
              <a:t>o </a:t>
            </a:r>
            <a:r>
              <a:rPr lang="en-US" sz="3600" b="1" dirty="0" smtClean="0"/>
              <a:t>causing seasonal temperature changes like Earth</a:t>
            </a:r>
          </a:p>
          <a:p>
            <a:pPr>
              <a:buClr>
                <a:schemeClr val="tx1"/>
              </a:buClr>
              <a:buFontTx/>
              <a:buChar char="•"/>
              <a:defRPr/>
            </a:pPr>
            <a:r>
              <a:rPr lang="en-US" sz="3600" b="1" dirty="0" smtClean="0"/>
              <a:t>Polar ice caps grow &amp; recede with the seasons (like Earth)</a:t>
            </a:r>
            <a:endParaRPr lang="en-US" sz="3600" b="1" baseline="30000" dirty="0" smtClean="0"/>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wipe(left)">
                                      <p:cBhvr>
                                        <p:cTn id="7" dur="1000"/>
                                        <p:tgtEl>
                                          <p:spTgt spid="80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randombar(vertical)">
                                      <p:cBhvr>
                                        <p:cTn id="12" dur="1000"/>
                                        <p:tgtEl>
                                          <p:spTgt spid="808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5" descr="earth-mars-chart-sm"/>
          <p:cNvPicPr>
            <a:picLocks noChangeAspect="1" noChangeArrowheads="1"/>
          </p:cNvPicPr>
          <p:nvPr/>
        </p:nvPicPr>
        <p:blipFill>
          <a:blip r:embed="rId3" cstate="print"/>
          <a:srcRect/>
          <a:stretch>
            <a:fillRect/>
          </a:stretch>
        </p:blipFill>
        <p:spPr bwMode="auto">
          <a:xfrm>
            <a:off x="0" y="0"/>
            <a:ext cx="9144000" cy="636859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http://upload.wikimedia.org/wikipedia/commons/5/55/Mars_earth_orb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05000"/>
            <a:ext cx="403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22530" name="Rectangle 2"/>
          <p:cNvSpPr>
            <a:spLocks noGrp="1" noChangeArrowheads="1"/>
          </p:cNvSpPr>
          <p:nvPr>
            <p:ph type="title"/>
          </p:nvPr>
        </p:nvSpPr>
        <p:spPr>
          <a:xfrm>
            <a:off x="685800" y="0"/>
            <a:ext cx="7772400" cy="990600"/>
          </a:xfrm>
        </p:spPr>
        <p:txBody>
          <a:bodyPr/>
          <a:lstStyle/>
          <a:p>
            <a:pPr>
              <a:defRPr/>
            </a:pPr>
            <a:r>
              <a:rPr lang="en-US" sz="4000" b="1" i="1" u="sng" dirty="0" smtClean="0"/>
              <a:t>Mars</a:t>
            </a:r>
          </a:p>
        </p:txBody>
      </p:sp>
      <p:sp>
        <p:nvSpPr>
          <p:cNvPr id="22535" name="Rectangle 7"/>
          <p:cNvSpPr>
            <a:spLocks noGrp="1" noChangeArrowheads="1"/>
          </p:cNvSpPr>
          <p:nvPr>
            <p:ph type="body" idx="1"/>
          </p:nvPr>
        </p:nvSpPr>
        <p:spPr>
          <a:xfrm>
            <a:off x="381000" y="990600"/>
            <a:ext cx="6019800" cy="5257800"/>
          </a:xfrm>
        </p:spPr>
        <p:txBody>
          <a:bodyPr/>
          <a:lstStyle/>
          <a:p>
            <a:pPr>
              <a:lnSpc>
                <a:spcPct val="90000"/>
              </a:lnSpc>
              <a:buClr>
                <a:schemeClr val="tx1"/>
              </a:buClr>
              <a:buFontTx/>
              <a:buChar char="•"/>
              <a:defRPr/>
            </a:pPr>
            <a:r>
              <a:rPr lang="en-US" sz="3600" b="1" dirty="0" smtClean="0"/>
              <a:t>Takes about 2 years to orbit the Sun</a:t>
            </a:r>
          </a:p>
          <a:p>
            <a:pPr>
              <a:lnSpc>
                <a:spcPct val="90000"/>
              </a:lnSpc>
              <a:buClr>
                <a:schemeClr val="tx1"/>
              </a:buClr>
              <a:buFontTx/>
              <a:buChar char="•"/>
              <a:defRPr/>
            </a:pPr>
            <a:r>
              <a:rPr lang="en-US" sz="3600" b="1" dirty="0" smtClean="0"/>
              <a:t>Highly elliptical orbit </a:t>
            </a:r>
            <a:r>
              <a:rPr lang="en-US" sz="3600" b="1" dirty="0"/>
              <a:t>(</a:t>
            </a:r>
            <a:r>
              <a:rPr lang="en-US" sz="3600" b="1" dirty="0" smtClean="0"/>
              <a:t>.093) eccentricity</a:t>
            </a:r>
          </a:p>
          <a:p>
            <a:pPr>
              <a:lnSpc>
                <a:spcPct val="90000"/>
              </a:lnSpc>
              <a:buClr>
                <a:schemeClr val="tx1"/>
              </a:buClr>
              <a:buFontTx/>
              <a:buChar char="•"/>
              <a:defRPr/>
            </a:pPr>
            <a:r>
              <a:rPr lang="en-US" sz="3600" b="1" dirty="0" smtClean="0"/>
              <a:t>Average surface temp.         - </a:t>
            </a:r>
            <a:r>
              <a:rPr lang="en-US" sz="3600" b="1" dirty="0" smtClean="0"/>
              <a:t>67</a:t>
            </a:r>
            <a:r>
              <a:rPr lang="en-US" sz="3600" b="1" baseline="30000" dirty="0" smtClean="0"/>
              <a:t>o</a:t>
            </a:r>
            <a:r>
              <a:rPr lang="en-US" sz="3600" b="1" dirty="0" smtClean="0"/>
              <a:t>F (-55 </a:t>
            </a:r>
            <a:r>
              <a:rPr lang="en-US" sz="3600" b="1" baseline="30000" dirty="0" err="1" smtClean="0"/>
              <a:t>o</a:t>
            </a:r>
            <a:r>
              <a:rPr lang="en-US" sz="3600" b="1" dirty="0" err="1" smtClean="0"/>
              <a:t>C</a:t>
            </a:r>
            <a:r>
              <a:rPr lang="en-US" sz="3600" b="1" dirty="0" smtClean="0"/>
              <a:t>)</a:t>
            </a:r>
            <a:endParaRPr lang="en-US" sz="3600" b="1" dirty="0" smtClean="0"/>
          </a:p>
          <a:p>
            <a:pPr>
              <a:lnSpc>
                <a:spcPct val="90000"/>
              </a:lnSpc>
              <a:buClr>
                <a:schemeClr val="tx1"/>
              </a:buClr>
              <a:buFontTx/>
              <a:buChar char="•"/>
              <a:defRPr/>
            </a:pPr>
            <a:r>
              <a:rPr lang="en-US" sz="3600" b="1" dirty="0" smtClean="0"/>
              <a:t>Temperature ranges from     - 270 to + </a:t>
            </a:r>
            <a:r>
              <a:rPr lang="en-US" sz="3600" b="1" dirty="0" smtClean="0"/>
              <a:t>80</a:t>
            </a:r>
            <a:r>
              <a:rPr lang="en-US" sz="3600" b="1" baseline="30000" dirty="0" smtClean="0"/>
              <a:t>o</a:t>
            </a:r>
            <a:r>
              <a:rPr lang="en-US" sz="3600" b="1" dirty="0" smtClean="0"/>
              <a:t>F (-168 to + 27 </a:t>
            </a:r>
            <a:r>
              <a:rPr lang="en-US" sz="3600" b="1" baseline="30000" dirty="0" err="1" smtClean="0"/>
              <a:t>o</a:t>
            </a:r>
            <a:r>
              <a:rPr lang="en-US" sz="3600" b="1" dirty="0" err="1" smtClean="0"/>
              <a:t>C</a:t>
            </a:r>
            <a:r>
              <a:rPr lang="en-US" sz="3600" b="1" dirty="0" smtClean="0"/>
              <a:t>)</a:t>
            </a:r>
            <a:endParaRPr lang="en-US" sz="3600" b="1" dirty="0" smtClean="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35">
                                            <p:txEl>
                                              <p:pRg st="0" end="0"/>
                                            </p:txEl>
                                          </p:spTgt>
                                        </p:tgtEl>
                                        <p:attrNameLst>
                                          <p:attrName>style.visibility</p:attrName>
                                        </p:attrNameLst>
                                      </p:cBhvr>
                                      <p:to>
                                        <p:strVal val="visible"/>
                                      </p:to>
                                    </p:set>
                                    <p:animEffect transition="in" filter="dissolve">
                                      <p:cBhvr>
                                        <p:cTn id="7" dur="750"/>
                                        <p:tgtEl>
                                          <p:spTgt spid="225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2535">
                                            <p:txEl>
                                              <p:pRg st="1" end="1"/>
                                            </p:txEl>
                                          </p:spTgt>
                                        </p:tgtEl>
                                        <p:attrNameLst>
                                          <p:attrName>style.visibility</p:attrName>
                                        </p:attrNameLst>
                                      </p:cBhvr>
                                      <p:to>
                                        <p:strVal val="visible"/>
                                      </p:to>
                                    </p:set>
                                    <p:animEffect transition="in" filter="wheel(1)">
                                      <p:cBhvr>
                                        <p:cTn id="12" dur="1000"/>
                                        <p:tgtEl>
                                          <p:spTgt spid="225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1" nodeType="clickEffect">
                                  <p:stCondLst>
                                    <p:cond delay="0"/>
                                  </p:stCondLst>
                                  <p:childTnLst>
                                    <p:set>
                                      <p:cBhvr>
                                        <p:cTn id="16" dur="1" fill="hold">
                                          <p:stCondLst>
                                            <p:cond delay="0"/>
                                          </p:stCondLst>
                                        </p:cTn>
                                        <p:tgtEl>
                                          <p:spTgt spid="22535">
                                            <p:txEl>
                                              <p:pRg st="2" end="2"/>
                                            </p:txEl>
                                          </p:spTgt>
                                        </p:tgtEl>
                                        <p:attrNameLst>
                                          <p:attrName>style.visibility</p:attrName>
                                        </p:attrNameLst>
                                      </p:cBhvr>
                                      <p:to>
                                        <p:strVal val="visible"/>
                                      </p:to>
                                    </p:set>
                                    <p:animEffect transition="in" filter="randombar(vertical)">
                                      <p:cBhvr>
                                        <p:cTn id="17" dur="750"/>
                                        <p:tgtEl>
                                          <p:spTgt spid="225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1" nodeType="clickEffect">
                                  <p:stCondLst>
                                    <p:cond delay="0"/>
                                  </p:stCondLst>
                                  <p:childTnLst>
                                    <p:set>
                                      <p:cBhvr>
                                        <p:cTn id="21" dur="1" fill="hold">
                                          <p:stCondLst>
                                            <p:cond delay="0"/>
                                          </p:stCondLst>
                                        </p:cTn>
                                        <p:tgtEl>
                                          <p:spTgt spid="22535">
                                            <p:txEl>
                                              <p:pRg st="3" end="3"/>
                                            </p:txEl>
                                          </p:spTgt>
                                        </p:tgtEl>
                                        <p:attrNameLst>
                                          <p:attrName>style.visibility</p:attrName>
                                        </p:attrNameLst>
                                      </p:cBhvr>
                                      <p:to>
                                        <p:strVal val="visible"/>
                                      </p:to>
                                    </p:set>
                                    <p:animEffect transition="in" filter="fade">
                                      <p:cBhvr>
                                        <p:cTn id="22" dur="1250"/>
                                        <p:tgtEl>
                                          <p:spTgt spid="22535">
                                            <p:txEl>
                                              <p:pRg st="3" end="3"/>
                                            </p:txEl>
                                          </p:spTgt>
                                        </p:tgtEl>
                                      </p:cBhvr>
                                    </p:animEffect>
                                    <p:anim calcmode="lin" valueType="num">
                                      <p:cBhvr>
                                        <p:cTn id="23" dur="1250" fill="hold"/>
                                        <p:tgtEl>
                                          <p:spTgt spid="22535">
                                            <p:txEl>
                                              <p:pRg st="3" end="3"/>
                                            </p:txEl>
                                          </p:spTgt>
                                        </p:tgtEl>
                                        <p:attrNameLst>
                                          <p:attrName>ppt_x</p:attrName>
                                        </p:attrNameLst>
                                      </p:cBhvr>
                                      <p:tavLst>
                                        <p:tav tm="0">
                                          <p:val>
                                            <p:strVal val="#ppt_x"/>
                                          </p:val>
                                        </p:tav>
                                        <p:tav tm="100000">
                                          <p:val>
                                            <p:strVal val="#ppt_x"/>
                                          </p:val>
                                        </p:tav>
                                      </p:tavLst>
                                    </p:anim>
                                    <p:anim calcmode="lin" valueType="num">
                                      <p:cBhvr>
                                        <p:cTn id="24" dur="1250" fill="hold"/>
                                        <p:tgtEl>
                                          <p:spTgt spid="2253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5" grpId="0" uiExpand="1" build="p"/>
      <p:bldP spid="22535" grpId="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152400"/>
            <a:ext cx="7772400" cy="685800"/>
          </a:xfrm>
        </p:spPr>
        <p:txBody>
          <a:bodyPr/>
          <a:lstStyle/>
          <a:p>
            <a:pPr>
              <a:defRPr/>
            </a:pPr>
            <a:r>
              <a:rPr lang="en-US" sz="4000" b="1" i="1" u="sng" dirty="0" smtClean="0"/>
              <a:t>Mars</a:t>
            </a:r>
          </a:p>
        </p:txBody>
      </p:sp>
      <p:sp>
        <p:nvSpPr>
          <p:cNvPr id="78851" name="Rectangle 3"/>
          <p:cNvSpPr>
            <a:spLocks noGrp="1" noChangeArrowheads="1"/>
          </p:cNvSpPr>
          <p:nvPr>
            <p:ph type="body" idx="1"/>
          </p:nvPr>
        </p:nvSpPr>
        <p:spPr>
          <a:xfrm>
            <a:off x="533400" y="838200"/>
            <a:ext cx="7924800" cy="5029200"/>
          </a:xfrm>
        </p:spPr>
        <p:txBody>
          <a:bodyPr/>
          <a:lstStyle/>
          <a:p>
            <a:pPr>
              <a:buClr>
                <a:schemeClr val="tx1"/>
              </a:buClr>
              <a:buFontTx/>
              <a:buChar char="•"/>
              <a:defRPr/>
            </a:pPr>
            <a:r>
              <a:rPr lang="en-US" sz="3600" b="1" dirty="0" smtClean="0"/>
              <a:t>Interior includes possible solid core; mantle &amp; crust</a:t>
            </a:r>
          </a:p>
          <a:p>
            <a:pPr>
              <a:buClr>
                <a:schemeClr val="tx1"/>
              </a:buClr>
              <a:buFontTx/>
              <a:buChar char="•"/>
              <a:defRPr/>
            </a:pPr>
            <a:r>
              <a:rPr lang="en-US" sz="3600" b="1" dirty="0" smtClean="0"/>
              <a:t>Lithosphere is thicker than Earth’s because </a:t>
            </a:r>
            <a:r>
              <a:rPr lang="en-US" sz="3600" b="1" dirty="0"/>
              <a:t>Mars (</a:t>
            </a:r>
            <a:r>
              <a:rPr lang="en-US" sz="3600" b="1" dirty="0" smtClean="0"/>
              <a:t>smaller) cooled faster</a:t>
            </a:r>
          </a:p>
        </p:txBody>
      </p:sp>
      <p:pic>
        <p:nvPicPr>
          <p:cNvPr id="19461" name="Picture 7" descr="Mars interior"/>
          <p:cNvPicPr>
            <a:picLocks noChangeAspect="1" noChangeArrowheads="1"/>
          </p:cNvPicPr>
          <p:nvPr/>
        </p:nvPicPr>
        <p:blipFill>
          <a:blip r:embed="rId3" cstate="print"/>
          <a:srcRect/>
          <a:stretch>
            <a:fillRect/>
          </a:stretch>
        </p:blipFill>
        <p:spPr bwMode="auto">
          <a:xfrm>
            <a:off x="5562600" y="3422808"/>
            <a:ext cx="3143250" cy="3284154"/>
          </a:xfrm>
          <a:prstGeom prst="rect">
            <a:avLst/>
          </a:prstGeom>
          <a:noFill/>
          <a:ln w="9525">
            <a:noFill/>
            <a:miter lim="800000"/>
            <a:headEnd/>
            <a:tailEnd/>
          </a:ln>
        </p:spPr>
      </p:pic>
      <p:pic>
        <p:nvPicPr>
          <p:cNvPr id="3074" name="Picture 2" descr="http://topnews.in/files/Mars-Interi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422808"/>
            <a:ext cx="3953948" cy="31326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Effect transition="in" filter="fade">
                                      <p:cBhvr>
                                        <p:cTn id="7" dur="1000"/>
                                        <p:tgtEl>
                                          <p:spTgt spid="78851">
                                            <p:txEl>
                                              <p:pRg st="0" end="0"/>
                                            </p:txEl>
                                          </p:spTgt>
                                        </p:tgtEl>
                                      </p:cBhvr>
                                    </p:animEffect>
                                  </p:childTnLst>
                                </p:cTn>
                              </p:par>
                              <p:par>
                                <p:cTn id="8" presetID="10" presetClass="entr" presetSubtype="0" fill="hold" nodeType="withEffect">
                                  <p:stCondLst>
                                    <p:cond delay="250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25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8851">
                                            <p:txEl>
                                              <p:pRg st="1" end="1"/>
                                            </p:txEl>
                                          </p:spTgt>
                                        </p:tgtEl>
                                        <p:attrNameLst>
                                          <p:attrName>style.visibility</p:attrName>
                                        </p:attrNameLst>
                                      </p:cBhvr>
                                      <p:to>
                                        <p:strVal val="visible"/>
                                      </p:to>
                                    </p:set>
                                    <p:animEffect transition="in" filter="barn(inVertical)">
                                      <p:cBhvr>
                                        <p:cTn id="15" dur="750"/>
                                        <p:tgtEl>
                                          <p:spTgt spid="78851">
                                            <p:txEl>
                                              <p:pRg st="1" end="1"/>
                                            </p:txEl>
                                          </p:spTgt>
                                        </p:tgtEl>
                                      </p:cBhvr>
                                    </p:animEffect>
                                  </p:childTnLst>
                                </p:cTn>
                              </p:par>
                              <p:par>
                                <p:cTn id="16" presetID="14" presetClass="entr" presetSubtype="5" fill="hold" nodeType="withEffect">
                                  <p:stCondLst>
                                    <p:cond delay="3000"/>
                                  </p:stCondLst>
                                  <p:childTnLst>
                                    <p:set>
                                      <p:cBhvr>
                                        <p:cTn id="17" dur="1" fill="hold">
                                          <p:stCondLst>
                                            <p:cond delay="0"/>
                                          </p:stCondLst>
                                        </p:cTn>
                                        <p:tgtEl>
                                          <p:spTgt spid="19461"/>
                                        </p:tgtEl>
                                        <p:attrNameLst>
                                          <p:attrName>style.visibility</p:attrName>
                                        </p:attrNameLst>
                                      </p:cBhvr>
                                      <p:to>
                                        <p:strVal val="visible"/>
                                      </p:to>
                                    </p:set>
                                    <p:animEffect transition="in" filter="randombar(vertical)">
                                      <p:cBhvr>
                                        <p:cTn id="18" dur="1000"/>
                                        <p:tgtEl>
                                          <p:spTgt spid="19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ufffactory.files.wordpress.com/2012/06/mars-planet.jpg?w=300&amp;h=1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124199"/>
            <a:ext cx="5791404" cy="3609975"/>
          </a:xfrm>
          <a:prstGeom prst="rect">
            <a:avLst/>
          </a:prstGeom>
          <a:noFill/>
          <a:extLst>
            <a:ext uri="{909E8E84-426E-40DD-AFC4-6F175D3DCCD1}">
              <a14:hiddenFill xmlns:a14="http://schemas.microsoft.com/office/drawing/2010/main">
                <a:solidFill>
                  <a:srgbClr val="FFFFFF"/>
                </a:solidFill>
              </a14:hiddenFill>
            </a:ext>
          </a:extLst>
        </p:spPr>
      </p:pic>
      <p:sp>
        <p:nvSpPr>
          <p:cNvPr id="54274" name="Rectangle 2"/>
          <p:cNvSpPr>
            <a:spLocks noGrp="1" noChangeArrowheads="1"/>
          </p:cNvSpPr>
          <p:nvPr>
            <p:ph type="title"/>
          </p:nvPr>
        </p:nvSpPr>
        <p:spPr>
          <a:xfrm>
            <a:off x="685800" y="152400"/>
            <a:ext cx="7772400" cy="685800"/>
          </a:xfrm>
        </p:spPr>
        <p:txBody>
          <a:bodyPr/>
          <a:lstStyle/>
          <a:p>
            <a:pPr>
              <a:defRPr/>
            </a:pPr>
            <a:r>
              <a:rPr lang="en-US" sz="4000" b="1" i="1" u="sng" dirty="0" smtClean="0"/>
              <a:t>Mars</a:t>
            </a:r>
          </a:p>
        </p:txBody>
      </p:sp>
      <p:sp>
        <p:nvSpPr>
          <p:cNvPr id="54275" name="Rectangle 3"/>
          <p:cNvSpPr>
            <a:spLocks noGrp="1" noChangeArrowheads="1"/>
          </p:cNvSpPr>
          <p:nvPr>
            <p:ph type="body" idx="1"/>
          </p:nvPr>
        </p:nvSpPr>
        <p:spPr>
          <a:xfrm>
            <a:off x="762000" y="964746"/>
            <a:ext cx="8077200" cy="3378654"/>
          </a:xfrm>
        </p:spPr>
        <p:txBody>
          <a:bodyPr/>
          <a:lstStyle/>
          <a:p>
            <a:pPr>
              <a:buClr>
                <a:schemeClr val="tx1"/>
              </a:buClr>
              <a:buFontTx/>
              <a:buChar char="•"/>
              <a:defRPr/>
            </a:pPr>
            <a:r>
              <a:rPr lang="en-US" sz="3600" b="1" dirty="0" smtClean="0"/>
              <a:t>Very weak to non-existent magnetic field</a:t>
            </a:r>
          </a:p>
          <a:p>
            <a:pPr>
              <a:buClr>
                <a:schemeClr val="tx1"/>
              </a:buClr>
              <a:buFontTx/>
              <a:buChar char="•"/>
              <a:defRPr/>
            </a:pPr>
            <a:r>
              <a:rPr lang="en-US" sz="3600" b="1" dirty="0" smtClean="0"/>
              <a:t>Two small moons – </a:t>
            </a:r>
            <a:r>
              <a:rPr lang="en-US" sz="3600" b="1" i="1" dirty="0" err="1" smtClean="0"/>
              <a:t>Phobos</a:t>
            </a:r>
            <a:r>
              <a:rPr lang="en-US" sz="3600" b="1" i="1" dirty="0" smtClean="0"/>
              <a:t> (“fear”) &amp; </a:t>
            </a:r>
            <a:r>
              <a:rPr lang="en-US" sz="3600" b="1" i="1" dirty="0" err="1" smtClean="0"/>
              <a:t>Deimos</a:t>
            </a:r>
            <a:r>
              <a:rPr lang="en-US" sz="3600" b="1" dirty="0" smtClean="0"/>
              <a:t> (“</a:t>
            </a:r>
            <a:r>
              <a:rPr lang="en-US" sz="3600" b="1" i="1" dirty="0" smtClean="0"/>
              <a:t>terror</a:t>
            </a:r>
            <a:r>
              <a:rPr lang="en-US" sz="3600" b="1" dirty="0" smtClean="0"/>
              <a:t>”) are likely captured asteroids</a:t>
            </a:r>
          </a:p>
        </p:txBody>
      </p:sp>
    </p:spTree>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diamond(in)">
                                      <p:cBhvr>
                                        <p:cTn id="7" dur="1000"/>
                                        <p:tgtEl>
                                          <p:spTgt spid="54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barn(inHorizontal)">
                                      <p:cBhvr>
                                        <p:cTn id="12" dur="500"/>
                                        <p:tgtEl>
                                          <p:spTgt spid="542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dudeman.net/spacedog/planets/mars/phobos-deim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086"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42" name="Rectangle 2"/>
          <p:cNvSpPr>
            <a:spLocks noGrp="1" noChangeArrowheads="1"/>
          </p:cNvSpPr>
          <p:nvPr>
            <p:ph type="title"/>
          </p:nvPr>
        </p:nvSpPr>
        <p:spPr>
          <a:xfrm>
            <a:off x="685800" y="228600"/>
            <a:ext cx="7772400" cy="838200"/>
          </a:xfrm>
        </p:spPr>
        <p:txBody>
          <a:bodyPr/>
          <a:lstStyle/>
          <a:p>
            <a:pPr>
              <a:defRPr/>
            </a:pPr>
            <a:r>
              <a:rPr lang="en-US" sz="3200" b="1" i="1" dirty="0" err="1" smtClean="0"/>
              <a:t>Phobos</a:t>
            </a:r>
            <a:r>
              <a:rPr lang="en-US" sz="3200" b="1" i="1" dirty="0" smtClean="0"/>
              <a:t> (top) &amp; </a:t>
            </a:r>
            <a:r>
              <a:rPr lang="en-US" sz="3200" b="1" i="1" dirty="0" err="1" smtClean="0"/>
              <a:t>Deimos</a:t>
            </a:r>
            <a:endParaRPr lang="en-US" sz="3200" b="1" i="1" dirty="0" smtClean="0"/>
          </a:p>
        </p:txBody>
      </p:sp>
    </p:spTree>
  </p:cSld>
  <p:clrMapOvr>
    <a:masterClrMapping/>
  </p:clrMapOvr>
  <mc:AlternateContent xmlns:mc="http://schemas.openxmlformats.org/markup-compatibility/2006" xmlns:p14="http://schemas.microsoft.com/office/powerpoint/2010/main">
    <mc:Choice Requires="p14">
      <p:transition spd="slow" p14:dur="1250">
        <p:randomBar/>
      </p:transition>
    </mc:Choice>
    <mc:Fallback xmlns="">
      <p:transition spd="slow">
        <p:randomBa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1000"/>
                                        <p:tgtEl>
                                          <p:spTgt spid="6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spirit-opportunity%20-%20larg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6562" name="Rectangle 2"/>
          <p:cNvSpPr>
            <a:spLocks noGrp="1" noChangeArrowheads="1"/>
          </p:cNvSpPr>
          <p:nvPr>
            <p:ph type="title"/>
          </p:nvPr>
        </p:nvSpPr>
        <p:spPr>
          <a:xfrm>
            <a:off x="685800" y="457200"/>
            <a:ext cx="7772400" cy="1219200"/>
          </a:xfrm>
        </p:spPr>
        <p:txBody>
          <a:bodyPr/>
          <a:lstStyle/>
          <a:p>
            <a:pPr>
              <a:defRPr/>
            </a:pPr>
            <a:r>
              <a:rPr lang="en-US" sz="3200" b="1" i="1" dirty="0" smtClean="0"/>
              <a:t>Rover Opportunity Exploring Mars Since 2005</a:t>
            </a: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1000"/>
                                  </p:stCondLst>
                                  <p:childTnLst>
                                    <p:set>
                                      <p:cBhvr>
                                        <p:cTn id="6" dur="1" fill="hold">
                                          <p:stCondLst>
                                            <p:cond delay="0"/>
                                          </p:stCondLst>
                                        </p:cTn>
                                        <p:tgtEl>
                                          <p:spTgt spid="66562"/>
                                        </p:tgtEl>
                                        <p:attrNameLst>
                                          <p:attrName>style.visibility</p:attrName>
                                        </p:attrNameLst>
                                      </p:cBhvr>
                                      <p:to>
                                        <p:strVal val="visible"/>
                                      </p:to>
                                    </p:set>
                                    <p:animEffect transition="in" filter="circle(in)">
                                      <p:cBhvr>
                                        <p:cTn id="7" dur="1750"/>
                                        <p:tgtEl>
                                          <p:spTgt spid="6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228600"/>
            <a:ext cx="7772400" cy="609600"/>
          </a:xfrm>
        </p:spPr>
        <p:txBody>
          <a:bodyPr/>
          <a:lstStyle/>
          <a:p>
            <a:pPr>
              <a:defRPr/>
            </a:pPr>
            <a:r>
              <a:rPr lang="en-US" sz="3600" b="1" i="1" u="sng" dirty="0" smtClean="0"/>
              <a:t>S.W.B.A.T</a:t>
            </a:r>
          </a:p>
        </p:txBody>
      </p:sp>
      <p:sp>
        <p:nvSpPr>
          <p:cNvPr id="76803" name="Rectangle 3"/>
          <p:cNvSpPr>
            <a:spLocks noGrp="1" noChangeArrowheads="1"/>
          </p:cNvSpPr>
          <p:nvPr>
            <p:ph type="body" idx="1"/>
          </p:nvPr>
        </p:nvSpPr>
        <p:spPr>
          <a:xfrm>
            <a:off x="609600" y="1143000"/>
            <a:ext cx="7543800" cy="3200400"/>
          </a:xfrm>
        </p:spPr>
        <p:txBody>
          <a:bodyPr/>
          <a:lstStyle/>
          <a:p>
            <a:pPr>
              <a:buClr>
                <a:schemeClr val="tx1"/>
              </a:buClr>
              <a:buFontTx/>
              <a:buChar char="•"/>
              <a:defRPr/>
            </a:pPr>
            <a:r>
              <a:rPr lang="en-US" sz="3600" b="1" dirty="0" smtClean="0"/>
              <a:t>Identify physical characteristics of Earth &amp; Mars</a:t>
            </a:r>
          </a:p>
          <a:p>
            <a:pPr>
              <a:buClr>
                <a:schemeClr val="tx1"/>
              </a:buClr>
              <a:buFontTx/>
              <a:buChar char="•"/>
              <a:defRPr/>
            </a:pPr>
            <a:r>
              <a:rPr lang="en-US" sz="3600" b="1" dirty="0" smtClean="0"/>
              <a:t>Compare &amp; contrast both planets</a:t>
            </a:r>
          </a:p>
          <a:p>
            <a:pPr>
              <a:buClr>
                <a:schemeClr val="tx1"/>
              </a:buClr>
              <a:buFontTx/>
              <a:buChar char="•"/>
              <a:defRPr/>
            </a:pPr>
            <a:r>
              <a:rPr lang="en-US" sz="3600" b="1" dirty="0" smtClean="0"/>
              <a:t>Understand why Mars exploration is important &amp; relevant</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diamond(in)">
                                      <p:cBhvr>
                                        <p:cTn id="7" dur="1000"/>
                                        <p:tgtEl>
                                          <p:spTgt spid="768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Vertical)">
                                      <p:cBhvr>
                                        <p:cTn id="12" dur="750"/>
                                        <p:tgtEl>
                                          <p:spTgt spid="768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fade">
                                      <p:cBhvr>
                                        <p:cTn id="17" dur="1000"/>
                                        <p:tgtEl>
                                          <p:spTgt spid="768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1771"/>
            <a:ext cx="7772400" cy="1219200"/>
          </a:xfrm>
        </p:spPr>
        <p:txBody>
          <a:bodyPr/>
          <a:lstStyle/>
          <a:p>
            <a:pPr>
              <a:defRPr/>
            </a:pPr>
            <a:r>
              <a:rPr lang="en-US" sz="3200" b="1" i="1" dirty="0" smtClean="0"/>
              <a:t>Martian Dried Lake Bed?</a:t>
            </a:r>
          </a:p>
        </p:txBody>
      </p:sp>
      <p:pic>
        <p:nvPicPr>
          <p:cNvPr id="23556" name="Picture 7" descr="07alm_mars_surface"/>
          <p:cNvPicPr>
            <a:picLocks noChangeAspect="1" noChangeArrowheads="1"/>
          </p:cNvPicPr>
          <p:nvPr/>
        </p:nvPicPr>
        <p:blipFill>
          <a:blip r:embed="rId3" cstate="print"/>
          <a:srcRect/>
          <a:stretch>
            <a:fillRect/>
          </a:stretch>
        </p:blipFill>
        <p:spPr bwMode="auto">
          <a:xfrm>
            <a:off x="0" y="1066800"/>
            <a:ext cx="9144000" cy="4724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586"/>
                                        </p:tgtEl>
                                        <p:attrNameLst>
                                          <p:attrName>style.visibility</p:attrName>
                                        </p:attrNameLst>
                                      </p:cBhvr>
                                      <p:to>
                                        <p:strVal val="visible"/>
                                      </p:to>
                                    </p:set>
                                    <p:animEffect transition="in" filter="fade">
                                      <p:cBhvr>
                                        <p:cTn id="7" dur="1000"/>
                                        <p:tgtEl>
                                          <p:spTgt spid="6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network"/>
          <p:cNvPicPr>
            <a:picLocks noChangeAspect="1" noChangeArrowheads="1"/>
          </p:cNvPicPr>
          <p:nvPr/>
        </p:nvPicPr>
        <p:blipFill>
          <a:blip r:embed="rId3" cstate="print"/>
          <a:srcRect/>
          <a:stretch>
            <a:fillRect/>
          </a:stretch>
        </p:blipFill>
        <p:spPr bwMode="auto">
          <a:xfrm>
            <a:off x="0" y="-17463"/>
            <a:ext cx="9144000" cy="6892926"/>
          </a:xfrm>
          <a:prstGeom prst="rect">
            <a:avLst/>
          </a:prstGeom>
          <a:noFill/>
          <a:ln w="9525">
            <a:noFill/>
            <a:miter lim="800000"/>
            <a:headEnd/>
            <a:tailEnd/>
          </a:ln>
        </p:spPr>
      </p:pic>
      <p:sp>
        <p:nvSpPr>
          <p:cNvPr id="68610" name="Rectangle 2"/>
          <p:cNvSpPr>
            <a:spLocks noGrp="1" noChangeArrowheads="1"/>
          </p:cNvSpPr>
          <p:nvPr>
            <p:ph type="title"/>
          </p:nvPr>
        </p:nvSpPr>
        <p:spPr>
          <a:xfrm>
            <a:off x="685800" y="228600"/>
            <a:ext cx="7772400" cy="990600"/>
          </a:xfrm>
        </p:spPr>
        <p:txBody>
          <a:bodyPr/>
          <a:lstStyle/>
          <a:p>
            <a:pPr>
              <a:defRPr/>
            </a:pPr>
            <a:r>
              <a:rPr lang="en-US" sz="3200" b="1" i="1" dirty="0" smtClean="0"/>
              <a:t>Martian Dried River Beds</a:t>
            </a:r>
          </a:p>
        </p:txBody>
      </p:sp>
    </p:spTree>
  </p:cSld>
  <p:clrMapOvr>
    <a:masterClrMapping/>
  </p:clrMapOvr>
  <mc:AlternateContent xmlns:mc="http://schemas.openxmlformats.org/markup-compatibility/2006" xmlns:p14="http://schemas.microsoft.com/office/powerpoint/2010/main">
    <mc:Choice Requires="p14">
      <p:transition spd="slow" p14:dur="1250">
        <p:wipe dir="d"/>
      </p:transition>
    </mc:Choice>
    <mc:Fallback xmlns="">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fade">
                                      <p:cBhvr>
                                        <p:cTn id="7" dur="1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See Explanation.  Clicking on the picture will download&#10; the highest resolution version available."/>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9394" name="Rectangle 2"/>
          <p:cNvSpPr>
            <a:spLocks noGrp="1" noChangeArrowheads="1"/>
          </p:cNvSpPr>
          <p:nvPr>
            <p:ph type="title"/>
          </p:nvPr>
        </p:nvSpPr>
        <p:spPr>
          <a:xfrm>
            <a:off x="685800" y="228600"/>
            <a:ext cx="7772400" cy="990600"/>
          </a:xfrm>
        </p:spPr>
        <p:txBody>
          <a:bodyPr/>
          <a:lstStyle/>
          <a:p>
            <a:pPr>
              <a:defRPr/>
            </a:pPr>
            <a:r>
              <a:rPr lang="en-US" sz="3200" b="1" i="1" dirty="0" smtClean="0"/>
              <a:t>“Beagle” Crater – Rover Opportunity 2006</a:t>
            </a:r>
          </a:p>
        </p:txBody>
      </p:sp>
    </p:spTree>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1000"/>
                                        <p:tgtEl>
                                          <p:spTgt spid="59394"/>
                                        </p:tgtEl>
                                      </p:cBhvr>
                                    </p:animEffect>
                                    <p:anim calcmode="lin" valueType="num">
                                      <p:cBhvr>
                                        <p:cTn id="8" dur="1000" fill="hold"/>
                                        <p:tgtEl>
                                          <p:spTgt spid="59394"/>
                                        </p:tgtEl>
                                        <p:attrNameLst>
                                          <p:attrName>ppt_x</p:attrName>
                                        </p:attrNameLst>
                                      </p:cBhvr>
                                      <p:tavLst>
                                        <p:tav tm="0">
                                          <p:val>
                                            <p:strVal val="#ppt_x"/>
                                          </p:val>
                                        </p:tav>
                                        <p:tav tm="100000">
                                          <p:val>
                                            <p:strVal val="#ppt_x"/>
                                          </p:val>
                                        </p:tav>
                                      </p:tavLst>
                                    </p:anim>
                                    <p:anim calcmode="lin" valueType="num">
                                      <p:cBhvr>
                                        <p:cTn id="9" dur="1000" fill="hold"/>
                                        <p:tgtEl>
                                          <p:spTgt spid="593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dn.theatlantic.com/static/mt/assets/science/curiosity-rover-mars-landing-touchdown.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7" y="1447800"/>
            <a:ext cx="9144000" cy="50756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18457" y="76200"/>
            <a:ext cx="7772400" cy="1219200"/>
          </a:xfrm>
        </p:spPr>
        <p:txBody>
          <a:bodyPr/>
          <a:lstStyle/>
          <a:p>
            <a:r>
              <a:rPr lang="en-US" sz="3200" b="1" i="1" dirty="0" smtClean="0"/>
              <a:t>“Super Rover” Curiosity August, 2012 Touchdown For Two -Year Mission</a:t>
            </a:r>
            <a:endParaRPr lang="en-US" sz="3200" b="1" i="1" dirty="0"/>
          </a:p>
        </p:txBody>
      </p:sp>
      <p:sp>
        <p:nvSpPr>
          <p:cNvPr id="3" name="Content Placeholder 2"/>
          <p:cNvSpPr>
            <a:spLocks noGrp="1"/>
          </p:cNvSpPr>
          <p:nvPr>
            <p:ph idx="1"/>
          </p:nvPr>
        </p:nvSpPr>
        <p:spPr>
          <a:xfrm>
            <a:off x="838200" y="1828800"/>
            <a:ext cx="7772400" cy="4114800"/>
          </a:xfrm>
        </p:spPr>
        <p:txBody>
          <a:bodyPr/>
          <a:lstStyle/>
          <a:p>
            <a:pPr marL="0" indent="0" algn="ctr">
              <a:buNone/>
            </a:pPr>
            <a:r>
              <a:rPr lang="en-US" b="1" i="1" dirty="0" smtClean="0">
                <a:hlinkClick r:id="rId4"/>
              </a:rPr>
              <a:t>Video (:50) “</a:t>
            </a:r>
            <a:r>
              <a:rPr lang="en-US" b="1" i="1" dirty="0">
                <a:hlinkClick r:id="rId4"/>
              </a:rPr>
              <a:t>Complete Mars Curiosity </a:t>
            </a:r>
            <a:r>
              <a:rPr lang="en-US" b="1" i="1" dirty="0" smtClean="0">
                <a:hlinkClick r:id="rId4"/>
              </a:rPr>
              <a:t>Descent</a:t>
            </a:r>
            <a:r>
              <a:rPr lang="en-US" b="1" i="1" dirty="0" smtClean="0">
                <a:solidFill>
                  <a:srgbClr val="FF0000"/>
                </a:solidFill>
              </a:rPr>
              <a:t>”</a:t>
            </a:r>
            <a:endParaRPr lang="en-US" b="1" i="1" dirty="0">
              <a:solidFill>
                <a:srgbClr val="FF0000"/>
              </a:solidFill>
            </a:endParaRPr>
          </a:p>
        </p:txBody>
      </p:sp>
    </p:spTree>
    <p:extLst>
      <p:ext uri="{BB962C8B-B14F-4D97-AF65-F5344CB8AC3E}">
        <p14:creationId xmlns:p14="http://schemas.microsoft.com/office/powerpoint/2010/main" val="366717537"/>
      </p:ext>
    </p:extLst>
  </p:cSld>
  <p:clrMapOvr>
    <a:masterClrMapping/>
  </p:clrMapOvr>
  <mc:AlternateContent xmlns:mc="http://schemas.openxmlformats.org/markup-compatibility/2006" xmlns:p14="http://schemas.microsoft.com/office/powerpoint/2010/main">
    <mc:Choice Requires="p14">
      <p:transition spd="slow" p14:dur="1250">
        <p:wipe dir="d"/>
      </p:transition>
    </mc:Choice>
    <mc:Fallback xmlns="">
      <p:transition spd="slow">
        <p:wipe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3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extremetech.com/wp-content/uploads/2012/08/674898main_pia16013-full_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2" y="1066800"/>
            <a:ext cx="90805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sz="quarter"/>
          </p:nvPr>
        </p:nvSpPr>
        <p:spPr>
          <a:xfrm>
            <a:off x="762000" y="0"/>
            <a:ext cx="7772400" cy="1143000"/>
          </a:xfrm>
        </p:spPr>
        <p:txBody>
          <a:bodyPr/>
          <a:lstStyle/>
          <a:p>
            <a:r>
              <a:rPr lang="en-US" sz="3200" b="1" i="1" dirty="0" smtClean="0"/>
              <a:t>Curiosity at Gale Crater – Exploring Mars for Past or Present Habitability</a:t>
            </a:r>
            <a:endParaRPr lang="en-US" sz="3200" b="1" i="1" dirty="0"/>
          </a:p>
        </p:txBody>
      </p:sp>
      <p:sp>
        <p:nvSpPr>
          <p:cNvPr id="3" name="Subtitle 2"/>
          <p:cNvSpPr>
            <a:spLocks noGrp="1"/>
          </p:cNvSpPr>
          <p:nvPr>
            <p:ph type="subTitle" sz="quarter" idx="1"/>
          </p:nvPr>
        </p:nvSpPr>
        <p:spPr>
          <a:xfrm>
            <a:off x="990600" y="1817914"/>
            <a:ext cx="6858000" cy="1077686"/>
          </a:xfrm>
        </p:spPr>
        <p:txBody>
          <a:bodyPr/>
          <a:lstStyle/>
          <a:p>
            <a:r>
              <a:rPr lang="en-US" b="1" i="1" dirty="0" smtClean="0">
                <a:hlinkClick r:id="rId4"/>
              </a:rPr>
              <a:t>Video (2:35) “Curiosity’s First Year in 2 Minutes”</a:t>
            </a:r>
            <a:endParaRPr lang="en-US" b="1" i="1" dirty="0"/>
          </a:p>
        </p:txBody>
      </p:sp>
    </p:spTree>
    <p:extLst>
      <p:ext uri="{BB962C8B-B14F-4D97-AF65-F5344CB8AC3E}">
        <p14:creationId xmlns:p14="http://schemas.microsoft.com/office/powerpoint/2010/main" val="9571449"/>
      </p:ext>
    </p:extLst>
  </p:cSld>
  <p:clrMapOvr>
    <a:masterClrMapping/>
  </p:clrMapOvr>
  <mc:AlternateContent xmlns:mc="http://schemas.openxmlformats.org/markup-compatibility/2006" xmlns:p14="http://schemas.microsoft.com/office/powerpoint/2010/main">
    <mc:Choice Requires="p14">
      <p:transition spd="slow" p14:dur="1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6" presetClass="entr" presetSubtype="21" fill="hold" grpId="0" nodeType="withEffect">
                                  <p:stCondLst>
                                    <p:cond delay="325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Image:Mars NPArea-PIA00161 modest.jpg"/>
          <p:cNvPicPr>
            <a:picLocks noChangeAspect="1" noChangeArrowheads="1"/>
          </p:cNvPicPr>
          <p:nvPr/>
        </p:nvPicPr>
        <p:blipFill>
          <a:blip r:embed="rId3" cstate="print"/>
          <a:srcRect/>
          <a:stretch>
            <a:fillRect/>
          </a:stretch>
        </p:blipFill>
        <p:spPr bwMode="auto">
          <a:xfrm>
            <a:off x="5257800" y="2057400"/>
            <a:ext cx="3733800" cy="3733800"/>
          </a:xfrm>
          <a:prstGeom prst="rect">
            <a:avLst/>
          </a:prstGeom>
          <a:noFill/>
          <a:ln w="9525">
            <a:noFill/>
            <a:miter lim="800000"/>
            <a:headEnd/>
            <a:tailEnd/>
          </a:ln>
        </p:spPr>
      </p:pic>
      <p:sp>
        <p:nvSpPr>
          <p:cNvPr id="52226" name="Rectangle 2"/>
          <p:cNvSpPr>
            <a:spLocks noGrp="1" noChangeArrowheads="1"/>
          </p:cNvSpPr>
          <p:nvPr>
            <p:ph type="title"/>
          </p:nvPr>
        </p:nvSpPr>
        <p:spPr>
          <a:xfrm>
            <a:off x="685800" y="0"/>
            <a:ext cx="7772400" cy="914400"/>
          </a:xfrm>
        </p:spPr>
        <p:txBody>
          <a:bodyPr/>
          <a:lstStyle/>
          <a:p>
            <a:pPr>
              <a:defRPr/>
            </a:pPr>
            <a:r>
              <a:rPr lang="en-US" sz="4000" b="1" i="1" u="sng" dirty="0" smtClean="0"/>
              <a:t>Mars</a:t>
            </a:r>
          </a:p>
        </p:txBody>
      </p:sp>
      <p:sp>
        <p:nvSpPr>
          <p:cNvPr id="52227" name="Rectangle 3"/>
          <p:cNvSpPr>
            <a:spLocks noGrp="1" noChangeArrowheads="1"/>
          </p:cNvSpPr>
          <p:nvPr>
            <p:ph type="body" idx="1"/>
          </p:nvPr>
        </p:nvSpPr>
        <p:spPr>
          <a:xfrm>
            <a:off x="457200" y="1066800"/>
            <a:ext cx="5410200" cy="4876800"/>
          </a:xfrm>
        </p:spPr>
        <p:txBody>
          <a:bodyPr/>
          <a:lstStyle/>
          <a:p>
            <a:pPr>
              <a:lnSpc>
                <a:spcPct val="90000"/>
              </a:lnSpc>
              <a:buClr>
                <a:schemeClr val="tx1"/>
              </a:buClr>
              <a:buFontTx/>
              <a:buChar char="•"/>
              <a:defRPr/>
            </a:pPr>
            <a:r>
              <a:rPr lang="en-US" sz="3600" b="1" dirty="0" smtClean="0"/>
              <a:t>Soil is red due to iron oxide (rusting of rocks)</a:t>
            </a:r>
          </a:p>
          <a:p>
            <a:pPr>
              <a:lnSpc>
                <a:spcPct val="90000"/>
              </a:lnSpc>
              <a:buClr>
                <a:schemeClr val="tx1"/>
              </a:buClr>
              <a:buFontTx/>
              <a:buChar char="•"/>
              <a:defRPr/>
            </a:pPr>
            <a:r>
              <a:rPr lang="en-US" sz="3600" b="1" dirty="0" smtClean="0"/>
              <a:t>Polar ice caps made up of mostly water</a:t>
            </a:r>
          </a:p>
          <a:p>
            <a:pPr>
              <a:lnSpc>
                <a:spcPct val="90000"/>
              </a:lnSpc>
              <a:buClr>
                <a:schemeClr val="tx1"/>
              </a:buClr>
              <a:buFontTx/>
              <a:buChar char="•"/>
              <a:defRPr/>
            </a:pPr>
            <a:r>
              <a:rPr lang="en-US" sz="3600" b="1" dirty="0" smtClean="0"/>
              <a:t>If all the water melted the planet would be covered by an average depth of about 70 feet</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blinds(horizontal)">
                                      <p:cBhvr>
                                        <p:cTn id="7" dur="750"/>
                                        <p:tgtEl>
                                          <p:spTgt spid="52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227">
                                            <p:txEl>
                                              <p:pRg st="1" end="1"/>
                                            </p:txEl>
                                          </p:spTgt>
                                        </p:tgtEl>
                                        <p:attrNameLst>
                                          <p:attrName>style.visibility</p:attrName>
                                        </p:attrNameLst>
                                      </p:cBhvr>
                                      <p:to>
                                        <p:strVal val="visible"/>
                                      </p:to>
                                    </p:set>
                                    <p:animEffect transition="in" filter="fade">
                                      <p:cBhvr>
                                        <p:cTn id="12" dur="1000"/>
                                        <p:tgtEl>
                                          <p:spTgt spid="522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227">
                                            <p:txEl>
                                              <p:pRg st="2" end="2"/>
                                            </p:txEl>
                                          </p:spTgt>
                                        </p:tgtEl>
                                        <p:attrNameLst>
                                          <p:attrName>style.visibility</p:attrName>
                                        </p:attrNameLst>
                                      </p:cBhvr>
                                      <p:to>
                                        <p:strVal val="visible"/>
                                      </p:to>
                                    </p:set>
                                    <p:animEffect transition="in" filter="wipe(left)">
                                      <p:cBhvr>
                                        <p:cTn id="17" dur="1000"/>
                                        <p:tgtEl>
                                          <p:spTgt spid="522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See Explanation.  Clicking on the picture will download&#10; the highest resolution version available.">
            <a:hlinkClick r:id="rId3"/>
          </p:cNvPr>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60418" name="Rectangle 2"/>
          <p:cNvSpPr>
            <a:spLocks noGrp="1" noChangeArrowheads="1"/>
          </p:cNvSpPr>
          <p:nvPr>
            <p:ph type="title"/>
          </p:nvPr>
        </p:nvSpPr>
        <p:spPr/>
        <p:txBody>
          <a:bodyPr/>
          <a:lstStyle/>
          <a:p>
            <a:pPr>
              <a:defRPr/>
            </a:pPr>
            <a:r>
              <a:rPr lang="en-US" sz="3200" b="1" i="1" dirty="0" smtClean="0"/>
              <a:t>Martian Summer “Jets” – Melting Ice Cap &amp; CO</a:t>
            </a:r>
            <a:r>
              <a:rPr lang="en-US" sz="2400" b="1" i="1" baseline="-22000" dirty="0" smtClean="0"/>
              <a:t>2</a:t>
            </a:r>
            <a:r>
              <a:rPr lang="en-US" sz="3200" b="1" i="1" dirty="0" smtClean="0"/>
              <a:t> Gas Build-up</a:t>
            </a:r>
          </a:p>
        </p:txBody>
      </p:sp>
    </p:spTree>
  </p:cSld>
  <p:clrMapOvr>
    <a:masterClrMapping/>
  </p:clrMapOvr>
  <mc:AlternateContent xmlns:mc="http://schemas.openxmlformats.org/markup-compatibility/2006" xmlns:p14="http://schemas.microsoft.com/office/powerpoint/2010/main">
    <mc:Choice Requires="p14">
      <p:transition spd="slow" p14:dur="225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wipe(down)">
                                      <p:cBhvr>
                                        <p:cTn id="7" dur="10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8" descr="marsw1"/>
          <p:cNvPicPr>
            <a:picLocks noChangeAspect="1" noChangeArrowheads="1"/>
          </p:cNvPicPr>
          <p:nvPr/>
        </p:nvPicPr>
        <p:blipFill>
          <a:blip r:embed="rId3" cstate="print"/>
          <a:srcRect/>
          <a:stretch>
            <a:fillRect/>
          </a:stretch>
        </p:blipFill>
        <p:spPr bwMode="auto">
          <a:xfrm>
            <a:off x="4365171" y="2590800"/>
            <a:ext cx="4648200" cy="3544888"/>
          </a:xfrm>
          <a:prstGeom prst="rect">
            <a:avLst/>
          </a:prstGeom>
          <a:noFill/>
          <a:ln w="9525">
            <a:noFill/>
            <a:miter lim="800000"/>
            <a:headEnd/>
            <a:tailEnd/>
          </a:ln>
        </p:spPr>
      </p:pic>
      <p:sp>
        <p:nvSpPr>
          <p:cNvPr id="23554" name="Rectangle 2"/>
          <p:cNvSpPr>
            <a:spLocks noGrp="1" noChangeArrowheads="1"/>
          </p:cNvSpPr>
          <p:nvPr>
            <p:ph type="title"/>
          </p:nvPr>
        </p:nvSpPr>
        <p:spPr>
          <a:xfrm>
            <a:off x="685800" y="0"/>
            <a:ext cx="7772400" cy="914400"/>
          </a:xfrm>
        </p:spPr>
        <p:txBody>
          <a:bodyPr/>
          <a:lstStyle/>
          <a:p>
            <a:pPr>
              <a:defRPr/>
            </a:pPr>
            <a:r>
              <a:rPr lang="en-US" sz="4000" b="1" i="1" u="sng" dirty="0" smtClean="0"/>
              <a:t>Mars</a:t>
            </a:r>
          </a:p>
        </p:txBody>
      </p:sp>
      <p:sp>
        <p:nvSpPr>
          <p:cNvPr id="23555" name="Rectangle 3"/>
          <p:cNvSpPr>
            <a:spLocks noGrp="1" noChangeArrowheads="1"/>
          </p:cNvSpPr>
          <p:nvPr>
            <p:ph type="body" idx="1"/>
          </p:nvPr>
        </p:nvSpPr>
        <p:spPr>
          <a:xfrm>
            <a:off x="381000" y="914400"/>
            <a:ext cx="5867400" cy="4572000"/>
          </a:xfrm>
        </p:spPr>
        <p:txBody>
          <a:bodyPr/>
          <a:lstStyle/>
          <a:p>
            <a:pPr>
              <a:lnSpc>
                <a:spcPct val="90000"/>
              </a:lnSpc>
              <a:buClr>
                <a:schemeClr val="tx1"/>
              </a:buClr>
              <a:buFontTx/>
              <a:buChar char="•"/>
              <a:defRPr/>
            </a:pPr>
            <a:r>
              <a:rPr lang="en-US" sz="3600" b="1" dirty="0" smtClean="0"/>
              <a:t>Erosion features prominent</a:t>
            </a:r>
          </a:p>
          <a:p>
            <a:pPr>
              <a:lnSpc>
                <a:spcPct val="90000"/>
              </a:lnSpc>
              <a:buClr>
                <a:schemeClr val="tx1"/>
              </a:buClr>
              <a:buFontTx/>
              <a:buChar char="•"/>
              <a:defRPr/>
            </a:pPr>
            <a:r>
              <a:rPr lang="en-US" sz="3600" b="1" dirty="0" smtClean="0"/>
              <a:t>Water once flowed freely and collected in seas or oceans </a:t>
            </a:r>
          </a:p>
          <a:p>
            <a:pPr>
              <a:lnSpc>
                <a:spcPct val="90000"/>
              </a:lnSpc>
              <a:buClr>
                <a:schemeClr val="tx1"/>
              </a:buClr>
              <a:buFontTx/>
              <a:buChar char="•"/>
              <a:defRPr/>
            </a:pPr>
            <a:r>
              <a:rPr lang="en-US" sz="3600" b="1" dirty="0" smtClean="0"/>
              <a:t>Salty water may still “bubble” to the surface from crater walls</a:t>
            </a:r>
          </a:p>
        </p:txBody>
      </p:sp>
      <p:cxnSp>
        <p:nvCxnSpPr>
          <p:cNvPr id="3" name="Straight Arrow Connector 2"/>
          <p:cNvCxnSpPr/>
          <p:nvPr/>
        </p:nvCxnSpPr>
        <p:spPr bwMode="auto">
          <a:xfrm flipV="1">
            <a:off x="4267200" y="3962400"/>
            <a:ext cx="2732314" cy="990600"/>
          </a:xfrm>
          <a:prstGeom prst="straightConnector1">
            <a:avLst/>
          </a:prstGeom>
          <a:solidFill>
            <a:schemeClr val="accent1"/>
          </a:solidFill>
          <a:ln w="28575" cap="flat" cmpd="sng" algn="ctr">
            <a:solidFill>
              <a:schemeClr val="tx1"/>
            </a:solidFill>
            <a:prstDash val="solid"/>
            <a:round/>
            <a:headEnd type="none" w="sm" len="sm"/>
            <a:tailEnd type="arrow"/>
          </a:ln>
          <a:effectLst>
            <a:glow rad="101600">
              <a:schemeClr val="accent6">
                <a:satMod val="175000"/>
                <a:alpha val="40000"/>
              </a:schemeClr>
            </a:glow>
          </a:effectLst>
        </p:spPr>
      </p:cxn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barn(inVertical)">
                                      <p:cBhvr>
                                        <p:cTn id="7" dur="75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wipe(left)">
                                      <p:cBhvr>
                                        <p:cTn id="12" dur="1000"/>
                                        <p:tgtEl>
                                          <p:spTgt spid="23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fade">
                                      <p:cBhvr>
                                        <p:cTn id="17" dur="1000"/>
                                        <p:tgtEl>
                                          <p:spTgt spid="23555">
                                            <p:txEl>
                                              <p:pRg st="2" end="2"/>
                                            </p:txEl>
                                          </p:spTgt>
                                        </p:tgtEl>
                                      </p:cBhvr>
                                    </p:animEffect>
                                    <p:anim calcmode="lin" valueType="num">
                                      <p:cBhvr>
                                        <p:cTn id="18" dur="10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3555">
                                            <p:txEl>
                                              <p:pRg st="2" end="2"/>
                                            </p:txEl>
                                          </p:spTgt>
                                        </p:tgtEl>
                                        <p:attrNameLst>
                                          <p:attrName>ppt_y</p:attrName>
                                        </p:attrNameLst>
                                      </p:cBhvr>
                                      <p:tavLst>
                                        <p:tav tm="0">
                                          <p:val>
                                            <p:strVal val="#ppt_y+.1"/>
                                          </p:val>
                                        </p:tav>
                                        <p:tav tm="100000">
                                          <p:val>
                                            <p:strVal val="#ppt_y"/>
                                          </p:val>
                                        </p:tav>
                                      </p:tavLst>
                                    </p:anim>
                                  </p:childTnLst>
                                </p:cTn>
                              </p:par>
                              <p:par>
                                <p:cTn id="20" presetID="16" presetClass="entr" presetSubtype="37" fill="hold" nodeType="withEffect">
                                  <p:stCondLst>
                                    <p:cond delay="200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3" name="Rectangle 3"/>
          <p:cNvSpPr>
            <a:spLocks noGrp="1" noChangeArrowheads="1"/>
          </p:cNvSpPr>
          <p:nvPr>
            <p:ph type="title"/>
          </p:nvPr>
        </p:nvSpPr>
        <p:spPr>
          <a:xfrm>
            <a:off x="685800" y="0"/>
            <a:ext cx="7772400" cy="914400"/>
          </a:xfrm>
        </p:spPr>
        <p:txBody>
          <a:bodyPr/>
          <a:lstStyle/>
          <a:p>
            <a:pPr>
              <a:defRPr/>
            </a:pPr>
            <a:r>
              <a:rPr lang="en-US" sz="4000" b="1" i="1" u="sng" dirty="0" smtClean="0"/>
              <a:t>Mars</a:t>
            </a:r>
          </a:p>
        </p:txBody>
      </p:sp>
      <p:sp>
        <p:nvSpPr>
          <p:cNvPr id="81924" name="Rectangle 4"/>
          <p:cNvSpPr>
            <a:spLocks noGrp="1" noChangeArrowheads="1"/>
          </p:cNvSpPr>
          <p:nvPr>
            <p:ph type="body" idx="1"/>
          </p:nvPr>
        </p:nvSpPr>
        <p:spPr>
          <a:xfrm>
            <a:off x="609600" y="1066800"/>
            <a:ext cx="4762500" cy="3810000"/>
          </a:xfrm>
        </p:spPr>
        <p:txBody>
          <a:bodyPr/>
          <a:lstStyle/>
          <a:p>
            <a:pPr>
              <a:lnSpc>
                <a:spcPct val="90000"/>
              </a:lnSpc>
              <a:buClr>
                <a:schemeClr val="tx1"/>
              </a:buClr>
              <a:buFontTx/>
              <a:buChar char="•"/>
              <a:defRPr/>
            </a:pPr>
            <a:r>
              <a:rPr lang="en-US" sz="3600" b="1" dirty="0" smtClean="0"/>
              <a:t>Largest canyon – </a:t>
            </a:r>
            <a:r>
              <a:rPr lang="en-US" sz="3600" b="1" i="1" u="sng" dirty="0" err="1" smtClean="0"/>
              <a:t>Valles</a:t>
            </a:r>
            <a:r>
              <a:rPr lang="en-US" sz="3600" b="1" i="1" u="sng" dirty="0" smtClean="0"/>
              <a:t> </a:t>
            </a:r>
            <a:r>
              <a:rPr lang="en-US" sz="3600" b="1" i="1" u="sng" dirty="0" err="1" smtClean="0"/>
              <a:t>Marineris</a:t>
            </a:r>
            <a:r>
              <a:rPr lang="en-US" sz="3600" b="1" dirty="0" smtClean="0"/>
              <a:t> 4,000 km long</a:t>
            </a:r>
          </a:p>
          <a:p>
            <a:pPr>
              <a:lnSpc>
                <a:spcPct val="90000"/>
              </a:lnSpc>
              <a:buClr>
                <a:schemeClr val="tx1"/>
              </a:buClr>
              <a:buFontTx/>
              <a:buChar char="•"/>
              <a:defRPr/>
            </a:pPr>
            <a:r>
              <a:rPr lang="en-US" sz="3600" b="1" dirty="0" smtClean="0"/>
              <a:t>Largest volcano (inactive) </a:t>
            </a:r>
            <a:r>
              <a:rPr lang="en-US" sz="3600" b="1" i="1" u="sng" dirty="0" smtClean="0"/>
              <a:t>Olympus Mons</a:t>
            </a:r>
            <a:r>
              <a:rPr lang="en-US" sz="3600" b="1" i="1" dirty="0" smtClean="0"/>
              <a:t> – </a:t>
            </a:r>
            <a:r>
              <a:rPr lang="en-US" sz="3600" b="1" dirty="0" smtClean="0"/>
              <a:t>3 times higher than Mt. Everest</a:t>
            </a:r>
          </a:p>
          <a:p>
            <a:pPr>
              <a:lnSpc>
                <a:spcPct val="90000"/>
              </a:lnSpc>
              <a:buFontTx/>
              <a:buChar char="•"/>
              <a:defRPr/>
            </a:pPr>
            <a:endParaRPr lang="en-US" sz="4400" b="1" dirty="0" smtClean="0"/>
          </a:p>
        </p:txBody>
      </p:sp>
      <p:pic>
        <p:nvPicPr>
          <p:cNvPr id="30724" name="Picture 6" descr="vm"/>
          <p:cNvPicPr>
            <a:picLocks noChangeAspect="1" noChangeArrowheads="1"/>
          </p:cNvPicPr>
          <p:nvPr/>
        </p:nvPicPr>
        <p:blipFill>
          <a:blip r:embed="rId3" cstate="print"/>
          <a:srcRect/>
          <a:stretch>
            <a:fillRect/>
          </a:stretch>
        </p:blipFill>
        <p:spPr bwMode="auto">
          <a:xfrm>
            <a:off x="5005137" y="2057400"/>
            <a:ext cx="4000500" cy="4000500"/>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barn(outVertical)">
                                      <p:cBhvr>
                                        <p:cTn id="7" dur="750"/>
                                        <p:tgtEl>
                                          <p:spTgt spid="819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4">
                                            <p:txEl>
                                              <p:pRg st="1" end="1"/>
                                            </p:txEl>
                                          </p:spTgt>
                                        </p:tgtEl>
                                        <p:attrNameLst>
                                          <p:attrName>style.visibility</p:attrName>
                                        </p:attrNameLst>
                                      </p:cBhvr>
                                      <p:to>
                                        <p:strVal val="visible"/>
                                      </p:to>
                                    </p:set>
                                    <p:animEffect transition="in" filter="wipe(down)">
                                      <p:cBhvr>
                                        <p:cTn id="12" dur="1000"/>
                                        <p:tgtEl>
                                          <p:spTgt spid="819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uiExpand="1"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vm_usa"/>
          <p:cNvPicPr>
            <a:picLocks noChangeAspect="1" noChangeArrowheads="1"/>
          </p:cNvPicPr>
          <p:nvPr/>
        </p:nvPicPr>
        <p:blipFill>
          <a:blip r:embed="rId3" cstate="print"/>
          <a:srcRect/>
          <a:stretch>
            <a:fillRect/>
          </a:stretch>
        </p:blipFill>
        <p:spPr bwMode="auto">
          <a:xfrm>
            <a:off x="0" y="304800"/>
            <a:ext cx="9144000" cy="6015038"/>
          </a:xfrm>
          <a:prstGeom prst="rect">
            <a:avLst/>
          </a:prstGeom>
          <a:noFill/>
          <a:ln w="9525">
            <a:noFill/>
            <a:miter lim="800000"/>
            <a:headEnd/>
            <a:tailEnd/>
          </a:ln>
        </p:spPr>
      </p:pic>
      <p:sp>
        <p:nvSpPr>
          <p:cNvPr id="82946" name="Rectangle 2"/>
          <p:cNvSpPr>
            <a:spLocks noGrp="1" noChangeArrowheads="1"/>
          </p:cNvSpPr>
          <p:nvPr>
            <p:ph type="title"/>
          </p:nvPr>
        </p:nvSpPr>
        <p:spPr/>
        <p:txBody>
          <a:bodyPr/>
          <a:lstStyle/>
          <a:p>
            <a:pPr>
              <a:defRPr/>
            </a:pPr>
            <a:r>
              <a:rPr lang="en-US" sz="3200" b="1" i="1" dirty="0" err="1" smtClean="0"/>
              <a:t>Valles</a:t>
            </a:r>
            <a:r>
              <a:rPr lang="en-US" sz="3200" b="1" i="1" dirty="0" smtClean="0"/>
              <a:t> </a:t>
            </a:r>
            <a:r>
              <a:rPr lang="en-US" sz="3200" b="1" i="1" dirty="0" err="1" smtClean="0"/>
              <a:t>Marineris</a:t>
            </a:r>
            <a:r>
              <a:rPr lang="en-US" sz="3200" b="1" i="1" dirty="0" smtClean="0"/>
              <a:t> – Named After Mariner 9’s Discovery in 1972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1000"/>
                                        <p:tgtEl>
                                          <p:spTgt spid="8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24" descr="br_earth-mars-front"/>
          <p:cNvPicPr>
            <a:picLocks noChangeAspect="1" noChangeArrowheads="1"/>
          </p:cNvPicPr>
          <p:nvPr/>
        </p:nvPicPr>
        <p:blipFill>
          <a:blip r:embed="rId3" cstate="print"/>
          <a:srcRect/>
          <a:stretch>
            <a:fillRect/>
          </a:stretch>
        </p:blipFill>
        <p:spPr bwMode="auto">
          <a:xfrm>
            <a:off x="4724400" y="1905000"/>
            <a:ext cx="4101980" cy="4040188"/>
          </a:xfrm>
          <a:prstGeom prst="rect">
            <a:avLst/>
          </a:prstGeom>
          <a:noFill/>
          <a:ln w="9525">
            <a:noFill/>
            <a:miter lim="800000"/>
            <a:headEnd/>
            <a:tailEnd/>
          </a:ln>
        </p:spPr>
      </p:pic>
      <p:sp>
        <p:nvSpPr>
          <p:cNvPr id="30722" name="Rectangle 2"/>
          <p:cNvSpPr>
            <a:spLocks noGrp="1" noChangeArrowheads="1"/>
          </p:cNvSpPr>
          <p:nvPr>
            <p:ph type="title"/>
          </p:nvPr>
        </p:nvSpPr>
        <p:spPr>
          <a:xfrm>
            <a:off x="685800" y="0"/>
            <a:ext cx="7772400" cy="914400"/>
          </a:xfrm>
        </p:spPr>
        <p:txBody>
          <a:bodyPr/>
          <a:lstStyle/>
          <a:p>
            <a:pPr>
              <a:defRPr/>
            </a:pPr>
            <a:r>
              <a:rPr lang="en-US" sz="4000" b="1" i="1" u="sng" dirty="0" smtClean="0"/>
              <a:t>Earth</a:t>
            </a:r>
          </a:p>
        </p:txBody>
      </p:sp>
      <p:sp>
        <p:nvSpPr>
          <p:cNvPr id="6148" name="Rectangle 4"/>
          <p:cNvSpPr>
            <a:spLocks noChangeArrowheads="1"/>
          </p:cNvSpPr>
          <p:nvPr/>
        </p:nvSpPr>
        <p:spPr bwMode="auto">
          <a:xfrm>
            <a:off x="0" y="1092200"/>
            <a:ext cx="9144000" cy="0"/>
          </a:xfrm>
          <a:prstGeom prst="rect">
            <a:avLst/>
          </a:prstGeom>
          <a:noFill/>
          <a:ln w="12700">
            <a:noFill/>
            <a:miter lim="800000"/>
            <a:headEnd type="none" w="sm" len="sm"/>
            <a:tailEnd type="none" w="sm" len="sm"/>
          </a:ln>
        </p:spPr>
        <p:txBody>
          <a:bodyPr>
            <a:spAutoFit/>
          </a:bodyPr>
          <a:lstStyle/>
          <a:p>
            <a:endParaRPr lang="en-US"/>
          </a:p>
        </p:txBody>
      </p:sp>
      <p:sp>
        <p:nvSpPr>
          <p:cNvPr id="30740" name="Rectangle 20"/>
          <p:cNvSpPr>
            <a:spLocks noGrp="1" noChangeArrowheads="1"/>
          </p:cNvSpPr>
          <p:nvPr>
            <p:ph type="body" idx="1"/>
          </p:nvPr>
        </p:nvSpPr>
        <p:spPr>
          <a:xfrm>
            <a:off x="457200" y="927308"/>
            <a:ext cx="5486400" cy="4953000"/>
          </a:xfrm>
        </p:spPr>
        <p:txBody>
          <a:bodyPr/>
          <a:lstStyle/>
          <a:p>
            <a:pPr>
              <a:buClr>
                <a:schemeClr val="tx1"/>
              </a:buClr>
              <a:buFontTx/>
              <a:buChar char="•"/>
              <a:defRPr/>
            </a:pPr>
            <a:r>
              <a:rPr lang="en-US" sz="3600" b="1" dirty="0" smtClean="0"/>
              <a:t>Largest of the terrestrial planets</a:t>
            </a:r>
          </a:p>
          <a:p>
            <a:pPr>
              <a:buClr>
                <a:schemeClr val="tx1"/>
              </a:buClr>
              <a:buFontTx/>
              <a:buChar char="•"/>
              <a:defRPr/>
            </a:pPr>
            <a:r>
              <a:rPr lang="en-US" sz="3600" b="1" dirty="0" smtClean="0"/>
              <a:t>Only planet where life is known to thrive</a:t>
            </a:r>
          </a:p>
          <a:p>
            <a:pPr>
              <a:buClr>
                <a:schemeClr val="tx1"/>
              </a:buClr>
              <a:buFontTx/>
              <a:buChar char="•"/>
              <a:defRPr/>
            </a:pPr>
            <a:r>
              <a:rPr lang="en-US" sz="3600" b="1" dirty="0"/>
              <a:t>Average distance from the Sun: 1 AU or 150 million </a:t>
            </a:r>
            <a:r>
              <a:rPr lang="en-US" sz="3600" b="1" dirty="0" smtClean="0"/>
              <a:t>km (about 93 million miles)</a:t>
            </a:r>
            <a:endParaRPr lang="en-US" sz="3600" b="1" dirty="0"/>
          </a:p>
          <a:p>
            <a:pPr>
              <a:buFontTx/>
              <a:buChar char="•"/>
              <a:defRPr/>
            </a:pPr>
            <a:endParaRPr lang="en-US" sz="3600" b="1" dirty="0" smtClean="0"/>
          </a:p>
        </p:txBody>
      </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30740">
                                            <p:txEl>
                                              <p:pRg st="0" end="0"/>
                                            </p:txEl>
                                          </p:spTgt>
                                        </p:tgtEl>
                                        <p:attrNameLst>
                                          <p:attrName>style.visibility</p:attrName>
                                        </p:attrNameLst>
                                      </p:cBhvr>
                                      <p:to>
                                        <p:strVal val="visible"/>
                                      </p:to>
                                    </p:set>
                                    <p:animEffect transition="in" filter="randombar(vertical)">
                                      <p:cBhvr>
                                        <p:cTn id="7" dur="750"/>
                                        <p:tgtEl>
                                          <p:spTgt spid="307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40">
                                            <p:txEl>
                                              <p:pRg st="1" end="1"/>
                                            </p:txEl>
                                          </p:spTgt>
                                        </p:tgtEl>
                                        <p:attrNameLst>
                                          <p:attrName>style.visibility</p:attrName>
                                        </p:attrNameLst>
                                      </p:cBhvr>
                                      <p:to>
                                        <p:strVal val="visible"/>
                                      </p:to>
                                    </p:set>
                                    <p:animEffect transition="in" filter="fade">
                                      <p:cBhvr>
                                        <p:cTn id="12" dur="1000"/>
                                        <p:tgtEl>
                                          <p:spTgt spid="307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40">
                                            <p:txEl>
                                              <p:pRg st="2" end="2"/>
                                            </p:txEl>
                                          </p:spTgt>
                                        </p:tgtEl>
                                        <p:attrNameLst>
                                          <p:attrName>style.visibility</p:attrName>
                                        </p:attrNameLst>
                                      </p:cBhvr>
                                      <p:to>
                                        <p:strVal val="visible"/>
                                      </p:to>
                                    </p:set>
                                    <p:animEffect transition="in" filter="wipe(left)">
                                      <p:cBhvr>
                                        <p:cTn id="17" dur="1000"/>
                                        <p:tgtEl>
                                          <p:spTgt spid="307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0"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hatafy.com/storage/2012/08/2012/08/10/canyons-on-mars-a-world-waiting-to-be-explored/Canyons-on-Ma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228600"/>
            <a:ext cx="7772400" cy="990600"/>
          </a:xfrm>
        </p:spPr>
        <p:txBody>
          <a:bodyPr/>
          <a:lstStyle/>
          <a:p>
            <a:r>
              <a:rPr lang="en-US" sz="3200" b="1" i="1" dirty="0" err="1" smtClean="0"/>
              <a:t>Valles</a:t>
            </a:r>
            <a:r>
              <a:rPr lang="en-US" sz="3200" b="1" i="1" dirty="0" smtClean="0"/>
              <a:t> </a:t>
            </a:r>
            <a:r>
              <a:rPr lang="en-US" sz="3200" b="1" i="1" dirty="0" err="1" smtClean="0"/>
              <a:t>Marineris</a:t>
            </a:r>
            <a:r>
              <a:rPr lang="en-US" sz="3200" b="1" i="1" dirty="0" smtClean="0"/>
              <a:t> (Computer 3-D Image)</a:t>
            </a:r>
            <a:endParaRPr lang="en-US" sz="3200" b="1" i="1" dirty="0"/>
          </a:p>
        </p:txBody>
      </p:sp>
    </p:spTree>
    <p:extLst>
      <p:ext uri="{BB962C8B-B14F-4D97-AF65-F5344CB8AC3E}">
        <p14:creationId xmlns:p14="http://schemas.microsoft.com/office/powerpoint/2010/main" val="55993830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olympus_mons_globe"/>
          <p:cNvPicPr>
            <a:picLocks noChangeAspect="1" noChangeArrowheads="1"/>
          </p:cNvPicPr>
          <p:nvPr/>
        </p:nvPicPr>
        <p:blipFill>
          <a:blip r:embed="rId3" cstate="print"/>
          <a:srcRect/>
          <a:stretch>
            <a:fillRect/>
          </a:stretch>
        </p:blipFill>
        <p:spPr bwMode="auto">
          <a:xfrm>
            <a:off x="1295400" y="15875"/>
            <a:ext cx="6842125" cy="6842125"/>
          </a:xfrm>
          <a:prstGeom prst="rect">
            <a:avLst/>
          </a:prstGeom>
          <a:noFill/>
          <a:ln w="9525">
            <a:noFill/>
            <a:miter lim="800000"/>
            <a:headEnd/>
            <a:tailEnd/>
          </a:ln>
        </p:spPr>
      </p:pic>
      <p:sp>
        <p:nvSpPr>
          <p:cNvPr id="83970" name="Rectangle 2"/>
          <p:cNvSpPr>
            <a:spLocks noGrp="1" noChangeArrowheads="1"/>
          </p:cNvSpPr>
          <p:nvPr>
            <p:ph type="title"/>
          </p:nvPr>
        </p:nvSpPr>
        <p:spPr>
          <a:xfrm>
            <a:off x="762000" y="228600"/>
            <a:ext cx="7772400" cy="1219200"/>
          </a:xfrm>
        </p:spPr>
        <p:txBody>
          <a:bodyPr/>
          <a:lstStyle/>
          <a:p>
            <a:pPr>
              <a:defRPr/>
            </a:pPr>
            <a:r>
              <a:rPr lang="en-US" sz="3200" b="1" i="1" dirty="0" smtClean="0"/>
              <a:t> </a:t>
            </a:r>
            <a:r>
              <a:rPr lang="en-US" sz="3200" b="1" i="1" dirty="0"/>
              <a:t>Olympus Mons – Largest Volcano in the Solar System</a:t>
            </a:r>
            <a:endParaRPr lang="en-US" sz="3200" b="1" i="1" dirty="0" smtClean="0"/>
          </a:p>
        </p:txBody>
      </p:sp>
      <p:cxnSp>
        <p:nvCxnSpPr>
          <p:cNvPr id="4" name="Straight Arrow Connector 3"/>
          <p:cNvCxnSpPr/>
          <p:nvPr/>
        </p:nvCxnSpPr>
        <p:spPr bwMode="auto">
          <a:xfrm flipH="1">
            <a:off x="2895600" y="1295400"/>
            <a:ext cx="1524000" cy="1143000"/>
          </a:xfrm>
          <a:prstGeom prst="straightConnector1">
            <a:avLst/>
          </a:prstGeom>
          <a:solidFill>
            <a:schemeClr val="accent1"/>
          </a:solidFill>
          <a:ln w="12700" cap="flat" cmpd="sng" algn="ctr">
            <a:solidFill>
              <a:schemeClr val="tx1"/>
            </a:solidFill>
            <a:prstDash val="solid"/>
            <a:round/>
            <a:headEnd type="none" w="sm" len="sm"/>
            <a:tailEnd type="arrow"/>
          </a:ln>
          <a:effectLst>
            <a:glow rad="63500">
              <a:schemeClr val="accent2">
                <a:satMod val="175000"/>
                <a:alpha val="40000"/>
              </a:schemeClr>
            </a:glow>
          </a:effectLst>
        </p:spPr>
      </p:cxn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500"/>
                                        <p:tgtEl>
                                          <p:spTgt spid="83970"/>
                                        </p:tgtEl>
                                      </p:cBhvr>
                                    </p:animEffect>
                                  </p:childTnLst>
                                </p:cTn>
                              </p:par>
                              <p:par>
                                <p:cTn id="8" presetID="22" presetClass="entr" presetSubtype="1" fill="hold"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152400"/>
            <a:ext cx="7772400" cy="1219200"/>
          </a:xfrm>
        </p:spPr>
        <p:txBody>
          <a:bodyPr/>
          <a:lstStyle/>
          <a:p>
            <a:pPr>
              <a:defRPr/>
            </a:pPr>
            <a:r>
              <a:rPr lang="en-US" sz="3200" b="1" i="1" dirty="0" smtClean="0"/>
              <a:t>Olympus Mons (Mars); Maxwell Montes (Venus) and Mt. Everest (Earth)</a:t>
            </a:r>
          </a:p>
        </p:txBody>
      </p:sp>
      <p:sp>
        <p:nvSpPr>
          <p:cNvPr id="84995" name="Rectangle 3"/>
          <p:cNvSpPr>
            <a:spLocks noGrp="1" noChangeArrowheads="1"/>
          </p:cNvSpPr>
          <p:nvPr>
            <p:ph type="body" idx="1"/>
          </p:nvPr>
        </p:nvSpPr>
        <p:spPr/>
        <p:txBody>
          <a:bodyPr/>
          <a:lstStyle/>
          <a:p>
            <a:pPr>
              <a:buFont typeface="Monotype Sorts"/>
              <a:buChar char="n"/>
              <a:defRPr/>
            </a:pPr>
            <a:endParaRPr lang="en-US" smtClean="0"/>
          </a:p>
        </p:txBody>
      </p:sp>
      <p:pic>
        <p:nvPicPr>
          <p:cNvPr id="7170" name="Picture 2" descr="http://4.bp.blogspot.com/_oUc6WpOAwto/SZIKbLvvGeI/AAAAAAAAFM4/fYkRtinFqrI/s400/From+Clip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0065" cy="48670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randomBar/>
      </p:transition>
    </mc:Choice>
    <mc:Fallback xmlns="">
      <p:transition spd="slow">
        <p:randomBa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wipe(down)">
                                      <p:cBhvr>
                                        <p:cTn id="7" dur="10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199"/>
          </a:xfrm>
        </p:spPr>
        <p:txBody>
          <a:bodyPr/>
          <a:lstStyle/>
          <a:p>
            <a:r>
              <a:rPr lang="en-US" sz="3600" b="1" i="1" dirty="0" smtClean="0"/>
              <a:t>Hellas Basin (</a:t>
            </a:r>
            <a:r>
              <a:rPr lang="en-US" sz="3600" b="1" i="1" dirty="0" err="1" smtClean="0"/>
              <a:t>Planitia</a:t>
            </a:r>
            <a:r>
              <a:rPr lang="en-US" sz="3600" b="1" i="1" dirty="0" smtClean="0"/>
              <a:t>) – Largest Impact Feature on Mars</a:t>
            </a:r>
            <a:endParaRPr lang="en-US" sz="3600" b="1" i="1" dirty="0"/>
          </a:p>
        </p:txBody>
      </p:sp>
      <p:pic>
        <p:nvPicPr>
          <p:cNvPr id="1026" name="Picture 2" descr="Image result for hellas bas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799"/>
            <a:ext cx="9144000" cy="457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7790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1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7" descr="atmosphere"/>
          <p:cNvPicPr>
            <a:picLocks noChangeAspect="1" noChangeArrowheads="1"/>
          </p:cNvPicPr>
          <p:nvPr/>
        </p:nvPicPr>
        <p:blipFill>
          <a:blip r:embed="rId3" cstate="print"/>
          <a:srcRect/>
          <a:stretch>
            <a:fillRect/>
          </a:stretch>
        </p:blipFill>
        <p:spPr bwMode="auto">
          <a:xfrm>
            <a:off x="3429000" y="1676400"/>
            <a:ext cx="5715000" cy="4675188"/>
          </a:xfrm>
          <a:prstGeom prst="rect">
            <a:avLst/>
          </a:prstGeom>
          <a:noFill/>
          <a:ln w="9525">
            <a:noFill/>
            <a:miter lim="800000"/>
            <a:headEnd/>
            <a:tailEnd/>
          </a:ln>
        </p:spPr>
      </p:pic>
      <p:sp>
        <p:nvSpPr>
          <p:cNvPr id="47106" name="Rectangle 2"/>
          <p:cNvSpPr>
            <a:spLocks noGrp="1" noChangeArrowheads="1"/>
          </p:cNvSpPr>
          <p:nvPr>
            <p:ph type="title"/>
          </p:nvPr>
        </p:nvSpPr>
        <p:spPr>
          <a:xfrm>
            <a:off x="685800" y="0"/>
            <a:ext cx="7772400" cy="838200"/>
          </a:xfrm>
        </p:spPr>
        <p:txBody>
          <a:bodyPr/>
          <a:lstStyle/>
          <a:p>
            <a:pPr>
              <a:defRPr/>
            </a:pPr>
            <a:r>
              <a:rPr lang="en-US" sz="4000" b="1" i="1" u="sng" dirty="0" smtClean="0"/>
              <a:t>Mars</a:t>
            </a:r>
          </a:p>
        </p:txBody>
      </p:sp>
      <p:sp>
        <p:nvSpPr>
          <p:cNvPr id="47107" name="Rectangle 3"/>
          <p:cNvSpPr>
            <a:spLocks noGrp="1" noChangeArrowheads="1"/>
          </p:cNvSpPr>
          <p:nvPr>
            <p:ph type="body" idx="1"/>
          </p:nvPr>
        </p:nvSpPr>
        <p:spPr>
          <a:xfrm>
            <a:off x="457200" y="1066800"/>
            <a:ext cx="5334000" cy="4876800"/>
          </a:xfrm>
        </p:spPr>
        <p:txBody>
          <a:bodyPr/>
          <a:lstStyle/>
          <a:p>
            <a:pPr>
              <a:lnSpc>
                <a:spcPct val="80000"/>
              </a:lnSpc>
              <a:buClr>
                <a:schemeClr val="tx1"/>
              </a:buClr>
              <a:buFontTx/>
              <a:buChar char="•"/>
              <a:defRPr/>
            </a:pPr>
            <a:r>
              <a:rPr lang="en-US" sz="3600" b="1" dirty="0" smtClean="0"/>
              <a:t>Atmosphere is 100 times thinner than Earth (94% CO</a:t>
            </a:r>
            <a:r>
              <a:rPr lang="en-US" sz="3600" b="1" baseline="-25000" dirty="0" smtClean="0"/>
              <a:t>2</a:t>
            </a:r>
            <a:r>
              <a:rPr lang="en-US" sz="3600" b="1" dirty="0" smtClean="0"/>
              <a:t>)</a:t>
            </a:r>
          </a:p>
          <a:p>
            <a:pPr>
              <a:lnSpc>
                <a:spcPct val="80000"/>
              </a:lnSpc>
              <a:buClr>
                <a:schemeClr val="tx1"/>
              </a:buClr>
              <a:buFontTx/>
              <a:buChar char="•"/>
              <a:defRPr/>
            </a:pPr>
            <a:r>
              <a:rPr lang="en-US" sz="3600" b="1" dirty="0" smtClean="0"/>
              <a:t>Currently very dry &amp; very cold</a:t>
            </a:r>
          </a:p>
          <a:p>
            <a:pPr>
              <a:lnSpc>
                <a:spcPct val="80000"/>
              </a:lnSpc>
              <a:buClr>
                <a:schemeClr val="tx1"/>
              </a:buClr>
              <a:buFontTx/>
              <a:buChar char="•"/>
              <a:defRPr/>
            </a:pPr>
            <a:r>
              <a:rPr lang="en-US" sz="3600" b="1" dirty="0" smtClean="0"/>
              <a:t>Two ground rovers &amp; </a:t>
            </a:r>
            <a:r>
              <a:rPr lang="en-US" sz="3600" b="1" dirty="0" smtClean="0">
                <a:solidFill>
                  <a:srgbClr val="FFFF00"/>
                </a:solidFill>
              </a:rPr>
              <a:t>FIVE</a:t>
            </a:r>
            <a:r>
              <a:rPr lang="en-US" sz="3600" b="1" dirty="0" smtClean="0"/>
              <a:t> satellites are currently studying Mars</a:t>
            </a:r>
          </a:p>
          <a:p>
            <a:pPr marL="0" indent="0">
              <a:lnSpc>
                <a:spcPct val="80000"/>
              </a:lnSpc>
              <a:buClr>
                <a:schemeClr val="tx1"/>
              </a:buClr>
              <a:buNone/>
              <a:defRPr/>
            </a:pPr>
            <a:r>
              <a:rPr lang="en-US" sz="2800" b="1" i="1" dirty="0" smtClean="0">
                <a:hlinkClick r:id="rId4"/>
              </a:rPr>
              <a:t>Video (1:30) “NASA’s MAVEN Reveals How Mars May Have Lost Its Water”</a:t>
            </a:r>
            <a:endParaRPr lang="en-US" b="1" i="1" dirty="0" smtClean="0"/>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Effect transition="in" filter="fade">
                                      <p:cBhvr>
                                        <p:cTn id="7" dur="1000"/>
                                        <p:tgtEl>
                                          <p:spTgt spid="47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7107">
                                            <p:txEl>
                                              <p:pRg st="1" end="1"/>
                                            </p:txEl>
                                          </p:spTgt>
                                        </p:tgtEl>
                                        <p:attrNameLst>
                                          <p:attrName>style.visibility</p:attrName>
                                        </p:attrNameLst>
                                      </p:cBhvr>
                                      <p:to>
                                        <p:strVal val="visible"/>
                                      </p:to>
                                    </p:set>
                                    <p:animEffect transition="in" filter="fade">
                                      <p:cBhvr>
                                        <p:cTn id="12" dur="1000"/>
                                        <p:tgtEl>
                                          <p:spTgt spid="47107">
                                            <p:txEl>
                                              <p:pRg st="1" end="1"/>
                                            </p:txEl>
                                          </p:spTgt>
                                        </p:tgtEl>
                                      </p:cBhvr>
                                    </p:animEffect>
                                    <p:anim calcmode="lin" valueType="num">
                                      <p:cBhvr>
                                        <p:cTn id="13" dur="10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71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Effect transition="in" filter="fade">
                                      <p:cBhvr>
                                        <p:cTn id="19" dur="1250"/>
                                        <p:tgtEl>
                                          <p:spTgt spid="47107">
                                            <p:txEl>
                                              <p:pRg st="2" end="2"/>
                                            </p:txEl>
                                          </p:spTgt>
                                        </p:tgtEl>
                                      </p:cBhvr>
                                    </p:animEffect>
                                    <p:anim calcmode="lin" valueType="num">
                                      <p:cBhvr>
                                        <p:cTn id="20" dur="1250" fill="hold"/>
                                        <p:tgtEl>
                                          <p:spTgt spid="47107">
                                            <p:txEl>
                                              <p:pRg st="2" end="2"/>
                                            </p:txEl>
                                          </p:spTgt>
                                        </p:tgtEl>
                                        <p:attrNameLst>
                                          <p:attrName>ppt_x</p:attrName>
                                        </p:attrNameLst>
                                      </p:cBhvr>
                                      <p:tavLst>
                                        <p:tav tm="0">
                                          <p:val>
                                            <p:strVal val="#ppt_x"/>
                                          </p:val>
                                        </p:tav>
                                        <p:tav tm="100000">
                                          <p:val>
                                            <p:strVal val="#ppt_x"/>
                                          </p:val>
                                        </p:tav>
                                      </p:tavLst>
                                    </p:anim>
                                    <p:anim calcmode="lin" valueType="num">
                                      <p:cBhvr>
                                        <p:cTn id="21" dur="1250" fill="hold"/>
                                        <p:tgtEl>
                                          <p:spTgt spid="47107">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3000"/>
                                  </p:stCondLst>
                                  <p:childTnLst>
                                    <p:set>
                                      <p:cBhvr>
                                        <p:cTn id="23" dur="1" fill="hold">
                                          <p:stCondLst>
                                            <p:cond delay="0"/>
                                          </p:stCondLst>
                                        </p:cTn>
                                        <p:tgtEl>
                                          <p:spTgt spid="47107">
                                            <p:txEl>
                                              <p:pRg st="3" end="3"/>
                                            </p:txEl>
                                          </p:spTgt>
                                        </p:tgtEl>
                                        <p:attrNameLst>
                                          <p:attrName>style.visibility</p:attrName>
                                        </p:attrNameLst>
                                      </p:cBhvr>
                                      <p:to>
                                        <p:strVal val="visible"/>
                                      </p:to>
                                    </p:set>
                                    <p:animEffect transition="in" filter="fade">
                                      <p:cBhvr>
                                        <p:cTn id="24" dur="1000"/>
                                        <p:tgtEl>
                                          <p:spTgt spid="47107">
                                            <p:txEl>
                                              <p:pRg st="3" end="3"/>
                                            </p:txEl>
                                          </p:spTgt>
                                        </p:tgtEl>
                                      </p:cBhvr>
                                    </p:animEffect>
                                    <p:anim calcmode="lin" valueType="num">
                                      <p:cBhvr>
                                        <p:cTn id="25" dur="10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710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9" descr="viking-frost-color-bar-bg"/>
          <p:cNvPicPr>
            <a:picLocks noChangeAspect="1" noChangeArrowheads="1"/>
          </p:cNvPicPr>
          <p:nvPr/>
        </p:nvPicPr>
        <p:blipFill>
          <a:blip r:embed="rId3" cstate="print"/>
          <a:srcRect/>
          <a:stretch>
            <a:fillRect/>
          </a:stretch>
        </p:blipFill>
        <p:spPr bwMode="auto">
          <a:xfrm>
            <a:off x="5452054" y="1295400"/>
            <a:ext cx="3488951" cy="5057627"/>
          </a:xfrm>
          <a:prstGeom prst="rect">
            <a:avLst/>
          </a:prstGeom>
          <a:noFill/>
          <a:ln w="9525">
            <a:noFill/>
            <a:miter lim="800000"/>
            <a:headEnd/>
            <a:tailEnd/>
          </a:ln>
        </p:spPr>
      </p:pic>
      <p:sp>
        <p:nvSpPr>
          <p:cNvPr id="28674" name="Rectangle 2"/>
          <p:cNvSpPr>
            <a:spLocks noGrp="1" noChangeArrowheads="1"/>
          </p:cNvSpPr>
          <p:nvPr>
            <p:ph type="title"/>
          </p:nvPr>
        </p:nvSpPr>
        <p:spPr>
          <a:xfrm>
            <a:off x="685800" y="76200"/>
            <a:ext cx="7772400" cy="685800"/>
          </a:xfrm>
        </p:spPr>
        <p:txBody>
          <a:bodyPr/>
          <a:lstStyle/>
          <a:p>
            <a:pPr>
              <a:defRPr/>
            </a:pPr>
            <a:r>
              <a:rPr lang="en-US" sz="4000" b="1" i="1" u="sng" dirty="0" smtClean="0"/>
              <a:t>Mars</a:t>
            </a:r>
          </a:p>
        </p:txBody>
      </p:sp>
      <p:sp>
        <p:nvSpPr>
          <p:cNvPr id="28675" name="Rectangle 3"/>
          <p:cNvSpPr>
            <a:spLocks noGrp="1" noChangeArrowheads="1"/>
          </p:cNvSpPr>
          <p:nvPr>
            <p:ph type="body" sz="half" idx="1"/>
          </p:nvPr>
        </p:nvSpPr>
        <p:spPr>
          <a:xfrm>
            <a:off x="167244" y="914400"/>
            <a:ext cx="5299654" cy="4572000"/>
          </a:xfrm>
        </p:spPr>
        <p:txBody>
          <a:bodyPr/>
          <a:lstStyle/>
          <a:p>
            <a:pPr>
              <a:buClr>
                <a:schemeClr val="tx1"/>
              </a:buClr>
              <a:buFontTx/>
              <a:buChar char="•"/>
              <a:defRPr/>
            </a:pPr>
            <a:r>
              <a:rPr lang="en-US" sz="3600" b="1" dirty="0" smtClean="0"/>
              <a:t>Other missions included </a:t>
            </a:r>
            <a:r>
              <a:rPr lang="en-US" sz="3600" b="1" i="1" dirty="0" smtClean="0"/>
              <a:t>Mariner 4</a:t>
            </a:r>
            <a:r>
              <a:rPr lang="en-US" sz="3600" b="1" dirty="0" smtClean="0"/>
              <a:t> (1965) flyby; </a:t>
            </a:r>
            <a:r>
              <a:rPr lang="en-US" sz="3600" b="1" i="1" dirty="0" smtClean="0"/>
              <a:t>Vikings 1</a:t>
            </a:r>
            <a:r>
              <a:rPr lang="en-US" sz="3600" b="1" dirty="0" smtClean="0"/>
              <a:t> &amp; </a:t>
            </a:r>
            <a:r>
              <a:rPr lang="en-US" sz="3600" b="1" i="1" dirty="0" smtClean="0"/>
              <a:t>2</a:t>
            </a:r>
            <a:r>
              <a:rPr lang="en-US" sz="3600" b="1" dirty="0" smtClean="0"/>
              <a:t> (1976) that landed &amp; tested (inconclusively) for microbial life </a:t>
            </a:r>
          </a:p>
          <a:p>
            <a:pPr>
              <a:buClr>
                <a:schemeClr val="tx1"/>
              </a:buClr>
              <a:buFontTx/>
              <a:buChar char="•"/>
              <a:defRPr/>
            </a:pPr>
            <a:r>
              <a:rPr lang="en-US" sz="3600" b="1" dirty="0" smtClean="0"/>
              <a:t>Many more robotic missions will visit Mars</a:t>
            </a:r>
          </a:p>
        </p:txBody>
      </p:sp>
    </p:spTree>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wipe(left)">
                                      <p:cBhvr>
                                        <p:cTn id="7" dur="75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circle(in)">
                                      <p:cBhvr>
                                        <p:cTn id="12" dur="1000"/>
                                        <p:tgtEl>
                                          <p:spTgt spid="286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uiExpand="1"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3.bp.blogspot.com/-GCSc2tIwWp0/TtJmKqLx6TI/AAAAAAAAB9k/MRrZCKiWnzQ/s1600/mars+future+mis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14600"/>
            <a:ext cx="4572000" cy="3402419"/>
          </a:xfrm>
          <a:prstGeom prst="rect">
            <a:avLst/>
          </a:prstGeom>
          <a:noFill/>
          <a:extLst>
            <a:ext uri="{909E8E84-426E-40DD-AFC4-6F175D3DCCD1}">
              <a14:hiddenFill xmlns:a14="http://schemas.microsoft.com/office/drawing/2010/main">
                <a:solidFill>
                  <a:srgbClr val="FFFFFF"/>
                </a:solidFill>
              </a14:hiddenFill>
            </a:ext>
          </a:extLst>
        </p:spPr>
      </p:pic>
      <p:sp>
        <p:nvSpPr>
          <p:cNvPr id="53250" name="Rectangle 2"/>
          <p:cNvSpPr>
            <a:spLocks noGrp="1" noChangeArrowheads="1"/>
          </p:cNvSpPr>
          <p:nvPr>
            <p:ph type="title"/>
          </p:nvPr>
        </p:nvSpPr>
        <p:spPr>
          <a:xfrm>
            <a:off x="685800" y="0"/>
            <a:ext cx="7772400" cy="838200"/>
          </a:xfrm>
        </p:spPr>
        <p:txBody>
          <a:bodyPr/>
          <a:lstStyle/>
          <a:p>
            <a:pPr>
              <a:defRPr/>
            </a:pPr>
            <a:r>
              <a:rPr lang="en-US" sz="4000" b="1" i="1" u="sng" dirty="0" smtClean="0"/>
              <a:t>Mars</a:t>
            </a:r>
          </a:p>
        </p:txBody>
      </p:sp>
      <p:sp>
        <p:nvSpPr>
          <p:cNvPr id="53251" name="Rectangle 3"/>
          <p:cNvSpPr>
            <a:spLocks noGrp="1" noChangeArrowheads="1"/>
          </p:cNvSpPr>
          <p:nvPr>
            <p:ph type="body" idx="1"/>
          </p:nvPr>
        </p:nvSpPr>
        <p:spPr>
          <a:xfrm>
            <a:off x="532039" y="952500"/>
            <a:ext cx="6021161" cy="5105400"/>
          </a:xfrm>
        </p:spPr>
        <p:txBody>
          <a:bodyPr/>
          <a:lstStyle/>
          <a:p>
            <a:pPr>
              <a:buClr>
                <a:schemeClr val="tx1"/>
              </a:buClr>
              <a:buFontTx/>
              <a:buChar char="•"/>
              <a:defRPr/>
            </a:pPr>
            <a:r>
              <a:rPr lang="en-US" sz="3600" b="1" dirty="0" smtClean="0"/>
              <a:t>Future NASA missions are planned; Europe &amp; India are also sending space probes</a:t>
            </a:r>
          </a:p>
          <a:p>
            <a:pPr>
              <a:buClr>
                <a:schemeClr val="tx1"/>
              </a:buClr>
              <a:buFontTx/>
              <a:buChar char="•"/>
              <a:defRPr/>
            </a:pPr>
            <a:r>
              <a:rPr lang="en-US" sz="3600" b="1" dirty="0" smtClean="0"/>
              <a:t>Eventually a manned mission (U.S. or ?) will occur</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blinds(horizontal)">
                                      <p:cBhvr>
                                        <p:cTn id="7" dur="750"/>
                                        <p:tgtEl>
                                          <p:spTgt spid="53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fade">
                                      <p:cBhvr>
                                        <p:cTn id="12" dur="1000"/>
                                        <p:tgtEl>
                                          <p:spTgt spid="532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media.shinyplastic.com/prodimg/mars-phoenix-la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5624"/>
            <a:ext cx="9144000" cy="5573776"/>
          </a:xfrm>
          <a:prstGeom prst="rect">
            <a:avLst/>
          </a:prstGeom>
          <a:noFill/>
          <a:extLst>
            <a:ext uri="{909E8E84-426E-40DD-AFC4-6F175D3DCCD1}">
              <a14:hiddenFill xmlns:a14="http://schemas.microsoft.com/office/drawing/2010/main">
                <a:solidFill>
                  <a:srgbClr val="FFFFFF"/>
                </a:solidFill>
              </a14:hiddenFill>
            </a:ext>
          </a:extLst>
        </p:spPr>
      </p:pic>
      <p:sp>
        <p:nvSpPr>
          <p:cNvPr id="71682" name="Rectangle 2"/>
          <p:cNvSpPr>
            <a:spLocks noGrp="1" noChangeArrowheads="1"/>
          </p:cNvSpPr>
          <p:nvPr>
            <p:ph type="title"/>
          </p:nvPr>
        </p:nvSpPr>
        <p:spPr>
          <a:xfrm>
            <a:off x="685800" y="152399"/>
            <a:ext cx="7772400" cy="1034143"/>
          </a:xfrm>
        </p:spPr>
        <p:txBody>
          <a:bodyPr/>
          <a:lstStyle/>
          <a:p>
            <a:pPr>
              <a:defRPr/>
            </a:pPr>
            <a:r>
              <a:rPr lang="en-US" sz="3200" b="1" i="1" dirty="0" smtClean="0"/>
              <a:t>NASA’s “Phoenix” Scout Mission – North Pole - Mars, May 2008</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1000"/>
                                        <p:tgtEl>
                                          <p:spTgt spid="71682"/>
                                        </p:tgtEl>
                                      </p:cBhvr>
                                    </p:animEffect>
                                    <p:anim calcmode="lin" valueType="num">
                                      <p:cBhvr>
                                        <p:cTn id="8" dur="1000" fill="hold"/>
                                        <p:tgtEl>
                                          <p:spTgt spid="71682"/>
                                        </p:tgtEl>
                                        <p:attrNameLst>
                                          <p:attrName>ppt_x</p:attrName>
                                        </p:attrNameLst>
                                      </p:cBhvr>
                                      <p:tavLst>
                                        <p:tav tm="0">
                                          <p:val>
                                            <p:strVal val="#ppt_x"/>
                                          </p:val>
                                        </p:tav>
                                        <p:tav tm="100000">
                                          <p:val>
                                            <p:strVal val="#ppt_x"/>
                                          </p:val>
                                        </p:tav>
                                      </p:tavLst>
                                    </p:anim>
                                    <p:anim calcmode="lin" valueType="num">
                                      <p:cBhvr>
                                        <p:cTn id="9" dur="1000" fill="hold"/>
                                        <p:tgtEl>
                                          <p:spTgt spid="716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5" descr="Holy cow!"/>
          <p:cNvPicPr>
            <a:picLocks noChangeAspect="1" noChangeArrowheads="1"/>
          </p:cNvPicPr>
          <p:nvPr/>
        </p:nvPicPr>
        <p:blipFill>
          <a:blip r:embed="rId3" cstate="print"/>
          <a:srcRect/>
          <a:stretch>
            <a:fillRect/>
          </a:stretch>
        </p:blipFill>
        <p:spPr bwMode="auto">
          <a:xfrm>
            <a:off x="457200" y="0"/>
            <a:ext cx="8305800" cy="6831013"/>
          </a:xfrm>
          <a:prstGeom prst="rect">
            <a:avLst/>
          </a:prstGeom>
          <a:noFill/>
          <a:ln w="9525">
            <a:noFill/>
            <a:miter lim="800000"/>
            <a:headEnd/>
            <a:tailEnd/>
          </a:ln>
        </p:spPr>
      </p:pic>
      <p:sp>
        <p:nvSpPr>
          <p:cNvPr id="79874" name="Rectangle 2"/>
          <p:cNvSpPr>
            <a:spLocks noGrp="1" noChangeArrowheads="1"/>
          </p:cNvSpPr>
          <p:nvPr>
            <p:ph type="title"/>
          </p:nvPr>
        </p:nvSpPr>
        <p:spPr>
          <a:xfrm>
            <a:off x="723900" y="0"/>
            <a:ext cx="7772400" cy="1219200"/>
          </a:xfrm>
        </p:spPr>
        <p:txBody>
          <a:bodyPr/>
          <a:lstStyle/>
          <a:p>
            <a:pPr>
              <a:defRPr/>
            </a:pPr>
            <a:r>
              <a:rPr lang="en-US" sz="3200" b="1" i="1" dirty="0" smtClean="0"/>
              <a:t>Water Beads on Phoenix Lander Legs</a:t>
            </a:r>
          </a:p>
        </p:txBody>
      </p:sp>
      <p:cxnSp>
        <p:nvCxnSpPr>
          <p:cNvPr id="5" name="Straight Arrow Connector 4"/>
          <p:cNvCxnSpPr/>
          <p:nvPr/>
        </p:nvCxnSpPr>
        <p:spPr bwMode="auto">
          <a:xfrm flipH="1">
            <a:off x="1828800" y="838200"/>
            <a:ext cx="914400" cy="152400"/>
          </a:xfrm>
          <a:prstGeom prst="straightConnector1">
            <a:avLst/>
          </a:prstGeom>
          <a:solidFill>
            <a:schemeClr val="accent1"/>
          </a:solidFill>
          <a:ln w="12700" cap="flat" cmpd="sng" algn="ctr">
            <a:solidFill>
              <a:schemeClr val="tx1"/>
            </a:solidFill>
            <a:prstDash val="solid"/>
            <a:round/>
            <a:headEnd type="none" w="sm" len="sm"/>
            <a:tailEnd type="arrow"/>
          </a:ln>
          <a:effectLst>
            <a:glow rad="101600">
              <a:schemeClr val="accent2">
                <a:satMod val="175000"/>
                <a:alpha val="40000"/>
              </a:schemeClr>
            </a:glow>
          </a:effectLst>
        </p:spPr>
      </p:cxnSp>
      <p:cxnSp>
        <p:nvCxnSpPr>
          <p:cNvPr id="7" name="Straight Arrow Connector 6"/>
          <p:cNvCxnSpPr/>
          <p:nvPr/>
        </p:nvCxnSpPr>
        <p:spPr bwMode="auto">
          <a:xfrm>
            <a:off x="3048000" y="838200"/>
            <a:ext cx="1066800" cy="4572000"/>
          </a:xfrm>
          <a:prstGeom prst="straightConnector1">
            <a:avLst/>
          </a:prstGeom>
          <a:solidFill>
            <a:schemeClr val="accent1"/>
          </a:solidFill>
          <a:ln w="12700" cap="flat" cmpd="sng" algn="ctr">
            <a:solidFill>
              <a:schemeClr val="tx1"/>
            </a:solidFill>
            <a:prstDash val="solid"/>
            <a:round/>
            <a:headEnd type="none" w="sm" len="sm"/>
            <a:tailEnd type="arrow"/>
          </a:ln>
          <a:effectLst>
            <a:glow rad="139700">
              <a:schemeClr val="accent2">
                <a:satMod val="175000"/>
                <a:alpha val="40000"/>
              </a:schemeClr>
            </a:glow>
          </a:effectLst>
        </p:spPr>
      </p:cxnSp>
      <p:cxnSp>
        <p:nvCxnSpPr>
          <p:cNvPr id="9" name="Straight Arrow Connector 8"/>
          <p:cNvCxnSpPr/>
          <p:nvPr/>
        </p:nvCxnSpPr>
        <p:spPr bwMode="auto">
          <a:xfrm flipH="1">
            <a:off x="990600" y="838200"/>
            <a:ext cx="1905000" cy="838200"/>
          </a:xfrm>
          <a:prstGeom prst="straightConnector1">
            <a:avLst/>
          </a:prstGeom>
          <a:solidFill>
            <a:schemeClr val="accent1"/>
          </a:solidFill>
          <a:ln w="12700" cap="flat" cmpd="sng" algn="ctr">
            <a:solidFill>
              <a:schemeClr val="tx1"/>
            </a:solidFill>
            <a:prstDash val="solid"/>
            <a:round/>
            <a:headEnd type="none" w="sm" len="sm"/>
            <a:tailEnd type="arrow"/>
          </a:ln>
          <a:effectLst>
            <a:glow rad="101600">
              <a:schemeClr val="accent2">
                <a:satMod val="175000"/>
                <a:alpha val="40000"/>
              </a:schemeClr>
            </a:glow>
          </a:effectLst>
        </p:spPr>
      </p:cxn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fade">
                                      <p:cBhvr>
                                        <p:cTn id="7" dur="1000"/>
                                        <p:tgtEl>
                                          <p:spTgt spid="79874"/>
                                        </p:tgtEl>
                                      </p:cBhvr>
                                    </p:animEffect>
                                  </p:childTnLst>
                                </p:cTn>
                              </p:par>
                              <p:par>
                                <p:cTn id="8" presetID="22" presetClass="entr" presetSubtype="4" fill="hold" nodeType="withEffect">
                                  <p:stCondLst>
                                    <p:cond delay="125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225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1" fill="hold" nodeType="withEffect">
                                  <p:stCondLst>
                                    <p:cond delay="35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acechronology.com/montgolfiere-hot-air-balloon-titan-moon-saturn-b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95399"/>
            <a:ext cx="5200650" cy="2924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strobio.net/images/galleryimages_images/Gallery_Image_94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997530"/>
            <a:ext cx="4467225" cy="3572648"/>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2"/>
          <p:cNvSpPr>
            <a:spLocks noGrp="1" noChangeArrowheads="1"/>
          </p:cNvSpPr>
          <p:nvPr>
            <p:ph type="title"/>
          </p:nvPr>
        </p:nvSpPr>
        <p:spPr/>
        <p:txBody>
          <a:bodyPr/>
          <a:lstStyle/>
          <a:p>
            <a:pPr>
              <a:defRPr/>
            </a:pPr>
            <a:r>
              <a:rPr lang="en-US" sz="3200" b="1" i="1" dirty="0" smtClean="0"/>
              <a:t>Possible Scout &amp; Soil Return Missions (</a:t>
            </a:r>
            <a:r>
              <a:rPr lang="en-US" sz="3200" b="1" i="1" dirty="0" smtClean="0"/>
              <a:t>2020 </a:t>
            </a:r>
            <a:r>
              <a:rPr lang="en-US" sz="3200" b="1" i="1" dirty="0" smtClean="0"/>
              <a:t>&amp; </a:t>
            </a:r>
            <a:r>
              <a:rPr lang="en-US" sz="3200" b="1" i="1" dirty="0" smtClean="0"/>
              <a:t>2022)</a:t>
            </a:r>
            <a:endParaRPr lang="en-US" sz="3200" b="1" i="1" dirty="0" smtClean="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1000"/>
                                        <p:tgtEl>
                                          <p:spTgt spid="63490"/>
                                        </p:tgtEl>
                                      </p:cBhvr>
                                    </p:animEffect>
                                  </p:childTnLst>
                                </p:cTn>
                              </p:par>
                              <p:par>
                                <p:cTn id="8" presetID="42" presetClass="entr" presetSubtype="0" fill="hold" nodeType="withEffect">
                                  <p:stCondLst>
                                    <p:cond delay="150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500"/>
                                        <p:tgtEl>
                                          <p:spTgt spid="1026"/>
                                        </p:tgtEl>
                                      </p:cBhvr>
                                    </p:animEffect>
                                    <p:anim calcmode="lin" valueType="num">
                                      <p:cBhvr>
                                        <p:cTn id="11" dur="1500" fill="hold"/>
                                        <p:tgtEl>
                                          <p:spTgt spid="1026"/>
                                        </p:tgtEl>
                                        <p:attrNameLst>
                                          <p:attrName>ppt_x</p:attrName>
                                        </p:attrNameLst>
                                      </p:cBhvr>
                                      <p:tavLst>
                                        <p:tav tm="0">
                                          <p:val>
                                            <p:strVal val="#ppt_x"/>
                                          </p:val>
                                        </p:tav>
                                        <p:tav tm="100000">
                                          <p:val>
                                            <p:strVal val="#ppt_x"/>
                                          </p:val>
                                        </p:tav>
                                      </p:tavLst>
                                    </p:anim>
                                    <p:anim calcmode="lin" valueType="num">
                                      <p:cBhvr>
                                        <p:cTn id="12" dur="1500" fill="hold"/>
                                        <p:tgtEl>
                                          <p:spTgt spid="1026"/>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3500"/>
                                  </p:stCondLst>
                                  <p:childTnLst>
                                    <p:set>
                                      <p:cBhvr>
                                        <p:cTn id="14" dur="1" fill="hold">
                                          <p:stCondLst>
                                            <p:cond delay="0"/>
                                          </p:stCondLst>
                                        </p:cTn>
                                        <p:tgtEl>
                                          <p:spTgt spid="1028"/>
                                        </p:tgtEl>
                                        <p:attrNameLst>
                                          <p:attrName>style.visibility</p:attrName>
                                        </p:attrNameLst>
                                      </p:cBhvr>
                                      <p:to>
                                        <p:strVal val="visible"/>
                                      </p:to>
                                    </p:set>
                                    <p:animEffect transition="in" filter="wipe(down)">
                                      <p:cBhvr>
                                        <p:cTn id="15" dur="1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2" descr="http://scienceblogs.com/startswithabang/files/2010/06/axial-ti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438400"/>
            <a:ext cx="4152900" cy="3314014"/>
          </a:xfrm>
          <a:prstGeom prst="rect">
            <a:avLst/>
          </a:prstGeom>
          <a:noFill/>
          <a:extLst>
            <a:ext uri="{909E8E84-426E-40DD-AFC4-6F175D3DCCD1}">
              <a14:hiddenFill xmlns:a14="http://schemas.microsoft.com/office/drawing/2010/main">
                <a:solidFill>
                  <a:srgbClr val="FFFFFF"/>
                </a:solidFill>
              </a14:hiddenFill>
            </a:ext>
          </a:extLst>
        </p:spPr>
      </p:pic>
      <p:sp>
        <p:nvSpPr>
          <p:cNvPr id="6147" name="Rectangle 3"/>
          <p:cNvSpPr>
            <a:spLocks noGrp="1" noChangeArrowheads="1"/>
          </p:cNvSpPr>
          <p:nvPr>
            <p:ph type="title"/>
          </p:nvPr>
        </p:nvSpPr>
        <p:spPr>
          <a:xfrm>
            <a:off x="685800" y="152400"/>
            <a:ext cx="7772400" cy="609600"/>
          </a:xfrm>
        </p:spPr>
        <p:txBody>
          <a:bodyPr/>
          <a:lstStyle/>
          <a:p>
            <a:pPr>
              <a:defRPr/>
            </a:pPr>
            <a:r>
              <a:rPr lang="en-US" sz="4000" b="1" i="1" u="sng" dirty="0" smtClean="0"/>
              <a:t>Earth</a:t>
            </a:r>
          </a:p>
        </p:txBody>
      </p:sp>
      <p:sp>
        <p:nvSpPr>
          <p:cNvPr id="6148" name="Rectangle 4"/>
          <p:cNvSpPr>
            <a:spLocks noGrp="1" noChangeArrowheads="1"/>
          </p:cNvSpPr>
          <p:nvPr>
            <p:ph type="body" idx="1"/>
          </p:nvPr>
        </p:nvSpPr>
        <p:spPr>
          <a:xfrm>
            <a:off x="457200" y="1000532"/>
            <a:ext cx="5181600" cy="4724400"/>
          </a:xfrm>
        </p:spPr>
        <p:txBody>
          <a:bodyPr/>
          <a:lstStyle/>
          <a:p>
            <a:pPr>
              <a:buClr>
                <a:schemeClr val="tx1"/>
              </a:buClr>
              <a:buFontTx/>
              <a:buChar char="•"/>
              <a:defRPr/>
            </a:pPr>
            <a:r>
              <a:rPr lang="en-US" sz="3600" b="1" dirty="0" smtClean="0"/>
              <a:t>Tilted 23.5 degrees from the ecliptic (solar) plane</a:t>
            </a:r>
          </a:p>
          <a:p>
            <a:pPr>
              <a:buClr>
                <a:schemeClr val="tx1"/>
              </a:buClr>
              <a:buFontTx/>
              <a:buChar char="•"/>
              <a:defRPr/>
            </a:pPr>
            <a:r>
              <a:rPr lang="en-US" sz="3600" b="1" dirty="0" smtClean="0"/>
              <a:t>The tilt of the axis causes the seasons – along with Earth’s revolution around the Sun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Effect transition="in" filter="randombar(vertical)">
                                      <p:cBhvr>
                                        <p:cTn id="7" dur="1000"/>
                                        <p:tgtEl>
                                          <p:spTgt spid="61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148">
                                            <p:txEl>
                                              <p:pRg st="1" end="1"/>
                                            </p:txEl>
                                          </p:spTgt>
                                        </p:tgtEl>
                                        <p:attrNameLst>
                                          <p:attrName>style.visibility</p:attrName>
                                        </p:attrNameLst>
                                      </p:cBhvr>
                                      <p:to>
                                        <p:strVal val="visible"/>
                                      </p:to>
                                    </p:set>
                                    <p:animEffect transition="in" filter="wipe(left)">
                                      <p:cBhvr>
                                        <p:cTn id="12" dur="1000"/>
                                        <p:tgtEl>
                                          <p:spTgt spid="61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uiExpand="1"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1" descr="mars-sea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4578" name="Rectangle 2"/>
          <p:cNvSpPr>
            <a:spLocks noGrp="1" noChangeArrowheads="1"/>
          </p:cNvSpPr>
          <p:nvPr>
            <p:ph type="title"/>
          </p:nvPr>
        </p:nvSpPr>
        <p:spPr>
          <a:xfrm>
            <a:off x="685800" y="0"/>
            <a:ext cx="7772400" cy="1219200"/>
          </a:xfrm>
        </p:spPr>
        <p:txBody>
          <a:bodyPr/>
          <a:lstStyle/>
          <a:p>
            <a:pPr>
              <a:defRPr/>
            </a:pPr>
            <a:r>
              <a:rPr lang="en-US" sz="3600" b="1" i="1" u="sng" dirty="0" smtClean="0"/>
              <a:t>Why Mars?</a:t>
            </a:r>
          </a:p>
        </p:txBody>
      </p:sp>
      <p:sp>
        <p:nvSpPr>
          <p:cNvPr id="24579" name="Rectangle 3"/>
          <p:cNvSpPr>
            <a:spLocks noGrp="1" noChangeArrowheads="1"/>
          </p:cNvSpPr>
          <p:nvPr>
            <p:ph type="body" idx="1"/>
          </p:nvPr>
        </p:nvSpPr>
        <p:spPr>
          <a:xfrm>
            <a:off x="533400" y="1219200"/>
            <a:ext cx="8382000" cy="4114800"/>
          </a:xfrm>
        </p:spPr>
        <p:txBody>
          <a:bodyPr/>
          <a:lstStyle/>
          <a:p>
            <a:pPr>
              <a:lnSpc>
                <a:spcPct val="90000"/>
              </a:lnSpc>
              <a:buClrTx/>
              <a:buFontTx/>
              <a:buChar char="•"/>
              <a:defRPr/>
            </a:pPr>
            <a:r>
              <a:rPr lang="en-US" sz="3600" b="1" dirty="0" smtClean="0">
                <a:solidFill>
                  <a:schemeClr val="bg2"/>
                </a:solidFill>
                <a:effectLst>
                  <a:outerShdw blurRad="38100" dist="38100" dir="2700000" algn="tl">
                    <a:srgbClr val="FFFFFF"/>
                  </a:outerShdw>
                </a:effectLst>
              </a:rPr>
              <a:t>Was once a wet, blue-world like Earth</a:t>
            </a:r>
          </a:p>
          <a:p>
            <a:pPr>
              <a:lnSpc>
                <a:spcPct val="90000"/>
              </a:lnSpc>
              <a:buClrTx/>
              <a:buFontTx/>
              <a:buChar char="•"/>
              <a:defRPr/>
            </a:pPr>
            <a:r>
              <a:rPr lang="en-US" sz="3600" b="1" dirty="0" smtClean="0">
                <a:solidFill>
                  <a:schemeClr val="bg2"/>
                </a:solidFill>
                <a:effectLst>
                  <a:outerShdw blurRad="38100" dist="38100" dir="2700000" algn="tl">
                    <a:srgbClr val="FFFFFF"/>
                  </a:outerShdw>
                </a:effectLst>
              </a:rPr>
              <a:t>Still the most earth-like planet in our solar system</a:t>
            </a:r>
          </a:p>
          <a:p>
            <a:pPr>
              <a:lnSpc>
                <a:spcPct val="90000"/>
              </a:lnSpc>
              <a:buClrTx/>
              <a:buFontTx/>
              <a:buChar char="•"/>
              <a:defRPr/>
            </a:pPr>
            <a:r>
              <a:rPr lang="en-US" sz="3600" b="1" dirty="0" smtClean="0">
                <a:solidFill>
                  <a:schemeClr val="bg2"/>
                </a:solidFill>
                <a:effectLst>
                  <a:outerShdw blurRad="38100" dist="38100" dir="2700000" algn="tl">
                    <a:srgbClr val="FFFFFF"/>
                  </a:outerShdw>
                </a:effectLst>
              </a:rPr>
              <a:t>Life may have evolved &amp; may still be present</a:t>
            </a:r>
          </a:p>
          <a:p>
            <a:pPr marL="0" indent="0" algn="ctr">
              <a:lnSpc>
                <a:spcPct val="90000"/>
              </a:lnSpc>
              <a:buNone/>
              <a:defRPr/>
            </a:pPr>
            <a:r>
              <a:rPr lang="en-US" b="1" i="1" dirty="0" smtClean="0">
                <a:solidFill>
                  <a:schemeClr val="bg2"/>
                </a:solidFill>
                <a:effectLst>
                  <a:outerShdw blurRad="38100" dist="38100" dir="2700000" algn="tl">
                    <a:srgbClr val="FFFFFF"/>
                  </a:outerShdw>
                </a:effectLst>
                <a:hlinkClick r:id="rId4"/>
              </a:rPr>
              <a:t>Video (9:33) “Why Mars Died &amp; Earth Lived</a:t>
            </a:r>
            <a:r>
              <a:rPr lang="en-US" b="1" i="1" dirty="0" smtClean="0">
                <a:solidFill>
                  <a:srgbClr val="FF0000"/>
                </a:solidFill>
                <a:effectLst>
                  <a:outerShdw blurRad="38100" dist="38100" dir="2700000" algn="tl">
                    <a:srgbClr val="FFFFFF"/>
                  </a:outerShdw>
                </a:effectLst>
                <a:hlinkClick r:id="rId4"/>
              </a:rPr>
              <a:t>”</a:t>
            </a:r>
            <a:endParaRPr lang="en-US" b="1" i="1" dirty="0" smtClean="0">
              <a:solidFill>
                <a:srgbClr val="FF0000"/>
              </a:solidFill>
              <a:effectLst>
                <a:outerShdw blurRad="38100" dist="38100" dir="2700000" algn="tl">
                  <a:srgbClr val="FFFFFF"/>
                </a:outerShdw>
              </a:effectLst>
            </a:endParaRPr>
          </a:p>
        </p:txBody>
      </p:sp>
      <p:sp>
        <p:nvSpPr>
          <p:cNvPr id="41989" name="AutoShape 5" descr="globalwinds"/>
          <p:cNvSpPr>
            <a:spLocks noChangeAspect="1" noChangeArrowheads="1"/>
          </p:cNvSpPr>
          <p:nvPr/>
        </p:nvSpPr>
        <p:spPr bwMode="auto">
          <a:xfrm>
            <a:off x="4424363" y="3281363"/>
            <a:ext cx="296862" cy="296862"/>
          </a:xfrm>
          <a:prstGeom prst="rect">
            <a:avLst/>
          </a:prstGeom>
          <a:noFill/>
          <a:ln w="9525">
            <a:noFill/>
            <a:miter lim="800000"/>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randombar(horizontal)">
                                      <p:cBhvr>
                                        <p:cTn id="7" dur="75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fade">
                                      <p:cBhvr>
                                        <p:cTn id="12" dur="10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fade">
                                      <p:cBhvr>
                                        <p:cTn id="17" dur="1250"/>
                                        <p:tgtEl>
                                          <p:spTgt spid="24579">
                                            <p:txEl>
                                              <p:pRg st="2" end="2"/>
                                            </p:txEl>
                                          </p:spTgt>
                                        </p:tgtEl>
                                      </p:cBhvr>
                                    </p:animEffect>
                                    <p:anim calcmode="lin" valueType="num">
                                      <p:cBhvr>
                                        <p:cTn id="18" dur="125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19" dur="1250" fill="hold"/>
                                        <p:tgtEl>
                                          <p:spTgt spid="24579">
                                            <p:txEl>
                                              <p:pRg st="2" end="2"/>
                                            </p:txEl>
                                          </p:spTgt>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300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wipe(left)">
                                      <p:cBhvr>
                                        <p:cTn id="22" dur="1000"/>
                                        <p:tgtEl>
                                          <p:spTgt spid="245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uiExpand="1"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a:defRPr/>
            </a:pPr>
            <a:endParaRPr lang="en-US" b="1" i="1" dirty="0" smtClean="0"/>
          </a:p>
        </p:txBody>
      </p:sp>
      <p:sp>
        <p:nvSpPr>
          <p:cNvPr id="72707" name="Rectangle 3"/>
          <p:cNvSpPr>
            <a:spLocks noGrp="1" noChangeArrowheads="1"/>
          </p:cNvSpPr>
          <p:nvPr>
            <p:ph type="body" idx="1"/>
          </p:nvPr>
        </p:nvSpPr>
        <p:spPr/>
        <p:txBody>
          <a:bodyPr/>
          <a:lstStyle/>
          <a:p>
            <a:pPr>
              <a:buFont typeface="Monotype Sorts"/>
              <a:buChar char="n"/>
              <a:defRPr/>
            </a:pPr>
            <a:endParaRPr lang="en-US" smtClean="0"/>
          </a:p>
        </p:txBody>
      </p:sp>
      <p:pic>
        <p:nvPicPr>
          <p:cNvPr id="11266" name="Picture 2" descr="http://files.abovetopsecret.com/images/member/9df1cfc6a9f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20188" cy="624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mex-cydonia-face-on-mars_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9634" name="Rectangle 2"/>
          <p:cNvSpPr>
            <a:spLocks noGrp="1" noChangeArrowheads="1"/>
          </p:cNvSpPr>
          <p:nvPr>
            <p:ph type="title"/>
          </p:nvPr>
        </p:nvSpPr>
        <p:spPr>
          <a:xfrm>
            <a:off x="685800" y="86632"/>
            <a:ext cx="7772400" cy="1219200"/>
          </a:xfrm>
        </p:spPr>
        <p:txBody>
          <a:bodyPr/>
          <a:lstStyle/>
          <a:p>
            <a:pPr>
              <a:defRPr/>
            </a:pPr>
            <a:r>
              <a:rPr lang="en-US" sz="3200" b="1" i="1" dirty="0" smtClean="0"/>
              <a:t>Viking Image 1976 – “Face on Mars”</a:t>
            </a:r>
          </a:p>
        </p:txBody>
      </p:sp>
      <p:sp>
        <p:nvSpPr>
          <p:cNvPr id="3" name="Oval 2"/>
          <p:cNvSpPr/>
          <p:nvPr/>
        </p:nvSpPr>
        <p:spPr bwMode="auto">
          <a:xfrm>
            <a:off x="4267200" y="1371600"/>
            <a:ext cx="1371600" cy="1295400"/>
          </a:xfrm>
          <a:prstGeom prst="ellipse">
            <a:avLst/>
          </a:prstGeom>
          <a:noFill/>
          <a:ln w="28575" cap="flat" cmpd="sng" algn="ctr">
            <a:solidFill>
              <a:schemeClr val="tx1"/>
            </a:solidFill>
            <a:prstDash val="solid"/>
            <a:round/>
            <a:headEnd type="none" w="sm" len="sm"/>
            <a:tailEnd type="none" w="sm" len="sm"/>
          </a:ln>
          <a:effectLst>
            <a:glow rad="101600">
              <a:schemeClr val="accent6">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wipe(left)">
                                      <p:cBhvr>
                                        <p:cTn id="7" dur="1250"/>
                                        <p:tgtEl>
                                          <p:spTgt spid="69634"/>
                                        </p:tgtEl>
                                      </p:cBhvr>
                                    </p:animEffect>
                                  </p:childTnLst>
                                </p:cTn>
                              </p:par>
                              <p:par>
                                <p:cTn id="8" presetID="16" presetClass="entr" presetSubtype="21" fill="hold" grpId="0" nodeType="withEffect">
                                  <p:stCondLst>
                                    <p:cond delay="175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face_E03-00824_proc_50perc"/>
          <p:cNvPicPr>
            <a:picLocks noChangeAspect="1" noChangeArrowheads="1"/>
          </p:cNvPicPr>
          <p:nvPr/>
        </p:nvPicPr>
        <p:blipFill>
          <a:blip r:embed="rId3" cstate="print"/>
          <a:srcRect/>
          <a:stretch>
            <a:fillRect/>
          </a:stretch>
        </p:blipFill>
        <p:spPr bwMode="auto">
          <a:xfrm>
            <a:off x="1143000" y="0"/>
            <a:ext cx="6858000" cy="6858000"/>
          </a:xfrm>
          <a:prstGeom prst="rect">
            <a:avLst/>
          </a:prstGeom>
          <a:noFill/>
          <a:ln w="9525">
            <a:noFill/>
            <a:miter lim="800000"/>
            <a:headEnd/>
            <a:tailEnd/>
          </a:ln>
        </p:spPr>
      </p:pic>
      <p:sp>
        <p:nvSpPr>
          <p:cNvPr id="70658" name="Rectangle 2"/>
          <p:cNvSpPr>
            <a:spLocks noGrp="1" noChangeArrowheads="1"/>
          </p:cNvSpPr>
          <p:nvPr>
            <p:ph type="title"/>
          </p:nvPr>
        </p:nvSpPr>
        <p:spPr/>
        <p:txBody>
          <a:bodyPr/>
          <a:lstStyle/>
          <a:p>
            <a:pPr>
              <a:defRPr/>
            </a:pPr>
            <a:r>
              <a:rPr lang="en-US" sz="3200" b="1" i="1" dirty="0" smtClean="0"/>
              <a:t>Mars </a:t>
            </a:r>
            <a:r>
              <a:rPr lang="en-US" sz="3200" b="1" i="1" dirty="0" err="1" smtClean="0"/>
              <a:t>Reconaissance</a:t>
            </a:r>
            <a:r>
              <a:rPr lang="en-US" sz="3200" b="1" i="1" dirty="0" smtClean="0"/>
              <a:t> Orbiter Image Martian “Face on Mars” – 2003 – High Resolution</a:t>
            </a:r>
          </a:p>
        </p:txBody>
      </p:sp>
    </p:spTree>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0658"/>
                                        </p:tgtEl>
                                        <p:attrNameLst>
                                          <p:attrName>style.visibility</p:attrName>
                                        </p:attrNameLst>
                                      </p:cBhvr>
                                      <p:to>
                                        <p:strVal val="visible"/>
                                      </p:to>
                                    </p:set>
                                    <p:animEffect transition="in" filter="fade">
                                      <p:cBhvr>
                                        <p:cTn id="7" dur="1250"/>
                                        <p:tgtEl>
                                          <p:spTgt spid="70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5" descr="cydgeom2"/>
          <p:cNvPicPr>
            <a:picLocks noChangeAspect="1" noChangeArrowheads="1"/>
          </p:cNvPicPr>
          <p:nvPr/>
        </p:nvPicPr>
        <p:blipFill>
          <a:blip r:embed="rId3" cstate="print"/>
          <a:srcRect/>
          <a:stretch>
            <a:fillRect/>
          </a:stretch>
        </p:blipFill>
        <p:spPr bwMode="auto">
          <a:xfrm>
            <a:off x="0" y="381000"/>
            <a:ext cx="9144000" cy="5873750"/>
          </a:xfrm>
          <a:prstGeom prst="rect">
            <a:avLst/>
          </a:prstGeom>
          <a:noFill/>
          <a:ln w="9525">
            <a:noFill/>
            <a:miter lim="800000"/>
            <a:headEnd/>
            <a:tailEnd/>
          </a:ln>
        </p:spPr>
      </p:pic>
      <p:sp>
        <p:nvSpPr>
          <p:cNvPr id="74754" name="Rectangle 2"/>
          <p:cNvSpPr>
            <a:spLocks noGrp="1" noChangeArrowheads="1"/>
          </p:cNvSpPr>
          <p:nvPr>
            <p:ph type="title"/>
          </p:nvPr>
        </p:nvSpPr>
        <p:spPr>
          <a:xfrm>
            <a:off x="762000" y="0"/>
            <a:ext cx="7772400" cy="990600"/>
          </a:xfrm>
        </p:spPr>
        <p:txBody>
          <a:bodyPr/>
          <a:lstStyle/>
          <a:p>
            <a:pPr>
              <a:defRPr/>
            </a:pPr>
            <a:r>
              <a:rPr lang="en-US" sz="2800" b="1" i="1" dirty="0" smtClean="0"/>
              <a:t>3-D Computer Images of Mars </a:t>
            </a:r>
            <a:r>
              <a:rPr lang="en-US" sz="2800" b="1" i="1" dirty="0" err="1" smtClean="0"/>
              <a:t>Cydonia</a:t>
            </a:r>
            <a:r>
              <a:rPr lang="en-US" sz="2800" b="1" i="1" dirty="0" smtClean="0"/>
              <a:t> Region (Viking 1976)</a:t>
            </a:r>
          </a:p>
        </p:txBody>
      </p:sp>
      <p:sp>
        <p:nvSpPr>
          <p:cNvPr id="74755" name="Rectangle 3"/>
          <p:cNvSpPr>
            <a:spLocks noGrp="1" noChangeArrowheads="1"/>
          </p:cNvSpPr>
          <p:nvPr>
            <p:ph type="body" idx="1"/>
          </p:nvPr>
        </p:nvSpPr>
        <p:spPr>
          <a:xfrm>
            <a:off x="800100" y="1524000"/>
            <a:ext cx="7772400" cy="1143000"/>
          </a:xfrm>
        </p:spPr>
        <p:txBody>
          <a:bodyPr/>
          <a:lstStyle/>
          <a:p>
            <a:pPr marL="0" indent="0" algn="ctr">
              <a:buNone/>
              <a:defRPr/>
            </a:pPr>
            <a:r>
              <a:rPr lang="en-US" b="1" i="1" dirty="0" smtClean="0">
                <a:hlinkClick r:id="rId4"/>
              </a:rPr>
              <a:t>Video (1:31) “The Face On Mars</a:t>
            </a:r>
            <a:r>
              <a:rPr lang="en-US" b="1" i="1" dirty="0" smtClean="0">
                <a:solidFill>
                  <a:srgbClr val="FF0000"/>
                </a:solidFill>
              </a:rPr>
              <a:t>”</a:t>
            </a:r>
          </a:p>
        </p:txBody>
      </p:sp>
      <p:sp>
        <p:nvSpPr>
          <p:cNvPr id="2" name="Oval 1"/>
          <p:cNvSpPr/>
          <p:nvPr/>
        </p:nvSpPr>
        <p:spPr bwMode="auto">
          <a:xfrm>
            <a:off x="5943600" y="685800"/>
            <a:ext cx="1143000" cy="838200"/>
          </a:xfrm>
          <a:prstGeom prst="ellipse">
            <a:avLst/>
          </a:prstGeom>
          <a:noFill/>
          <a:ln w="285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Oval 2"/>
          <p:cNvSpPr/>
          <p:nvPr/>
        </p:nvSpPr>
        <p:spPr bwMode="auto">
          <a:xfrm>
            <a:off x="152400" y="3733800"/>
            <a:ext cx="3505200" cy="2520950"/>
          </a:xfrm>
          <a:prstGeom prst="ellipse">
            <a:avLst/>
          </a:prstGeom>
          <a:noFill/>
          <a:ln w="285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 name="Oval 3"/>
          <p:cNvSpPr/>
          <p:nvPr/>
        </p:nvSpPr>
        <p:spPr bwMode="auto">
          <a:xfrm>
            <a:off x="7696200" y="2667000"/>
            <a:ext cx="1371600" cy="1066800"/>
          </a:xfrm>
          <a:prstGeom prst="ellipse">
            <a:avLst/>
          </a:prstGeom>
          <a:noFill/>
          <a:ln w="285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5" name="Oval 4"/>
          <p:cNvSpPr/>
          <p:nvPr/>
        </p:nvSpPr>
        <p:spPr bwMode="auto">
          <a:xfrm>
            <a:off x="7848600" y="4994275"/>
            <a:ext cx="1447800" cy="1330325"/>
          </a:xfrm>
          <a:prstGeom prst="ellipse">
            <a:avLst/>
          </a:prstGeom>
          <a:noFill/>
          <a:ln w="285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4754"/>
                                        </p:tgtEl>
                                        <p:attrNameLst>
                                          <p:attrName>style.visibility</p:attrName>
                                        </p:attrNameLst>
                                      </p:cBhvr>
                                      <p:to>
                                        <p:strVal val="visible"/>
                                      </p:to>
                                    </p:set>
                                    <p:animEffect transition="in" filter="fade">
                                      <p:cBhvr>
                                        <p:cTn id="7" dur="1000"/>
                                        <p:tgtEl>
                                          <p:spTgt spid="74754"/>
                                        </p:tgtEl>
                                      </p:cBhvr>
                                    </p:animEffect>
                                  </p:childTnLst>
                                </p:cTn>
                              </p:par>
                              <p:par>
                                <p:cTn id="8" presetID="42" presetClass="entr" presetSubtype="0" fill="hold" grpId="0" nodeType="withEffect">
                                  <p:stCondLst>
                                    <p:cond delay="7000"/>
                                  </p:stCondLst>
                                  <p:childTnLst>
                                    <p:set>
                                      <p:cBhvr>
                                        <p:cTn id="9" dur="1" fill="hold">
                                          <p:stCondLst>
                                            <p:cond delay="0"/>
                                          </p:stCondLst>
                                        </p:cTn>
                                        <p:tgtEl>
                                          <p:spTgt spid="74755">
                                            <p:txEl>
                                              <p:pRg st="0" end="0"/>
                                            </p:txEl>
                                          </p:spTgt>
                                        </p:tgtEl>
                                        <p:attrNameLst>
                                          <p:attrName>style.visibility</p:attrName>
                                        </p:attrNameLst>
                                      </p:cBhvr>
                                      <p:to>
                                        <p:strVal val="visible"/>
                                      </p:to>
                                    </p:set>
                                    <p:animEffect transition="in" filter="fade">
                                      <p:cBhvr>
                                        <p:cTn id="10" dur="1500"/>
                                        <p:tgtEl>
                                          <p:spTgt spid="74755">
                                            <p:txEl>
                                              <p:pRg st="0" end="0"/>
                                            </p:txEl>
                                          </p:spTgt>
                                        </p:tgtEl>
                                      </p:cBhvr>
                                    </p:animEffect>
                                    <p:anim calcmode="lin" valueType="num">
                                      <p:cBhvr>
                                        <p:cTn id="11" dur="15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p:cTn id="12" dur="1500" fill="hold"/>
                                        <p:tgtEl>
                                          <p:spTgt spid="74755">
                                            <p:txEl>
                                              <p:pRg st="0" end="0"/>
                                            </p:txEl>
                                          </p:spTgt>
                                        </p:tgtEl>
                                        <p:attrNameLst>
                                          <p:attrName>ppt_y</p:attrName>
                                        </p:attrNameLst>
                                      </p:cBhvr>
                                      <p:tavLst>
                                        <p:tav tm="0">
                                          <p:val>
                                            <p:strVal val="#ppt_y+.1"/>
                                          </p:val>
                                        </p:tav>
                                        <p:tav tm="100000">
                                          <p:val>
                                            <p:strVal val="#ppt_y"/>
                                          </p:val>
                                        </p:tav>
                                      </p:tavLst>
                                    </p:anim>
                                  </p:childTnLst>
                                </p:cTn>
                              </p:par>
                              <p:par>
                                <p:cTn id="13" presetID="16" presetClass="entr" presetSubtype="21" fill="hold" grpId="0" nodeType="withEffect">
                                  <p:stCondLst>
                                    <p:cond delay="125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1750"/>
                                        <p:tgtEl>
                                          <p:spTgt spid="2"/>
                                        </p:tgtEl>
                                      </p:cBhvr>
                                    </p:animEffect>
                                  </p:childTnLst>
                                </p:cTn>
                              </p:par>
                              <p:par>
                                <p:cTn id="16" presetID="21" presetClass="entr" presetSubtype="1" fill="hold" grpId="0" nodeType="withEffect">
                                  <p:stCondLst>
                                    <p:cond delay="275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par>
                                <p:cTn id="19" presetID="14" presetClass="entr" presetSubtype="10" fill="hold" grpId="0" nodeType="withEffect">
                                  <p:stCondLst>
                                    <p:cond delay="400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1750"/>
                                        <p:tgtEl>
                                          <p:spTgt spid="4"/>
                                        </p:tgtEl>
                                      </p:cBhvr>
                                    </p:animEffect>
                                  </p:childTnLst>
                                </p:cTn>
                              </p:par>
                              <p:par>
                                <p:cTn id="22" presetID="14" presetClass="entr" presetSubtype="10" fill="hold" grpId="0" nodeType="withEffect">
                                  <p:stCondLst>
                                    <p:cond delay="300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P spid="74755" grpId="0" build="p"/>
      <p:bldP spid="2" grpId="0" animBg="1"/>
      <p:bldP spid="3" grpId="0" animBg="1"/>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5" descr="The%20Old%20Man%20of%20the%20Mountain"/>
          <p:cNvPicPr>
            <a:picLocks noChangeAspect="1" noChangeArrowheads="1"/>
          </p:cNvPicPr>
          <p:nvPr/>
        </p:nvPicPr>
        <p:blipFill>
          <a:blip r:embed="rId3" cstate="print"/>
          <a:srcRect/>
          <a:stretch>
            <a:fillRect/>
          </a:stretch>
        </p:blipFill>
        <p:spPr bwMode="auto">
          <a:xfrm>
            <a:off x="0" y="0"/>
            <a:ext cx="5118100" cy="6858000"/>
          </a:xfrm>
          <a:prstGeom prst="rect">
            <a:avLst/>
          </a:prstGeom>
          <a:noFill/>
          <a:ln w="9525">
            <a:noFill/>
            <a:miter lim="800000"/>
            <a:headEnd/>
            <a:tailEnd/>
          </a:ln>
        </p:spPr>
      </p:pic>
      <p:sp>
        <p:nvSpPr>
          <p:cNvPr id="77826" name="Rectangle 2"/>
          <p:cNvSpPr>
            <a:spLocks noGrp="1" noChangeArrowheads="1"/>
          </p:cNvSpPr>
          <p:nvPr>
            <p:ph type="title"/>
          </p:nvPr>
        </p:nvSpPr>
        <p:spPr>
          <a:xfrm>
            <a:off x="762000" y="228600"/>
            <a:ext cx="7772400" cy="838200"/>
          </a:xfrm>
        </p:spPr>
        <p:txBody>
          <a:bodyPr/>
          <a:lstStyle/>
          <a:p>
            <a:pPr>
              <a:defRPr/>
            </a:pPr>
            <a:r>
              <a:rPr lang="en-US" sz="3200" b="1" i="1" dirty="0" smtClean="0"/>
              <a:t>Earthly Examples of “Faces” in Rock</a:t>
            </a:r>
          </a:p>
        </p:txBody>
      </p:sp>
      <p:pic>
        <p:nvPicPr>
          <p:cNvPr id="49157" name="Picture 7" descr="JFK-profile"/>
          <p:cNvPicPr>
            <a:picLocks noChangeAspect="1" noChangeArrowheads="1"/>
          </p:cNvPicPr>
          <p:nvPr/>
        </p:nvPicPr>
        <p:blipFill>
          <a:blip r:embed="rId4" cstate="print"/>
          <a:srcRect/>
          <a:stretch>
            <a:fillRect/>
          </a:stretch>
        </p:blipFill>
        <p:spPr bwMode="auto">
          <a:xfrm>
            <a:off x="5410200" y="1295400"/>
            <a:ext cx="3536950" cy="4648200"/>
          </a:xfrm>
          <a:prstGeom prst="rect">
            <a:avLst/>
          </a:prstGeom>
          <a:noFill/>
          <a:ln w="9525">
            <a:noFill/>
            <a:miter lim="800000"/>
            <a:headEnd/>
            <a:tailEnd/>
          </a:ln>
        </p:spPr>
      </p:pic>
      <p:sp>
        <p:nvSpPr>
          <p:cNvPr id="2" name="Oval 1"/>
          <p:cNvSpPr/>
          <p:nvPr/>
        </p:nvSpPr>
        <p:spPr bwMode="auto">
          <a:xfrm>
            <a:off x="1905000" y="1981200"/>
            <a:ext cx="1981200" cy="1905000"/>
          </a:xfrm>
          <a:prstGeom prst="ellipse">
            <a:avLst/>
          </a:prstGeom>
          <a:noFill/>
          <a:ln w="28575"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 name="Oval 2"/>
          <p:cNvSpPr/>
          <p:nvPr/>
        </p:nvSpPr>
        <p:spPr bwMode="auto">
          <a:xfrm>
            <a:off x="5943600" y="1295400"/>
            <a:ext cx="2743200" cy="2895600"/>
          </a:xfrm>
          <a:prstGeom prst="ellipse">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barn(inVertical)">
                                      <p:cBhvr>
                                        <p:cTn id="7" dur="1000"/>
                                        <p:tgtEl>
                                          <p:spTgt spid="7782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grpId="0" nodeType="withEffect">
                                  <p:stCondLst>
                                    <p:cond delay="30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P spid="2"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152400"/>
            <a:ext cx="7772400" cy="685800"/>
          </a:xfrm>
        </p:spPr>
        <p:txBody>
          <a:bodyPr/>
          <a:lstStyle/>
          <a:p>
            <a:pPr>
              <a:defRPr/>
            </a:pPr>
            <a:r>
              <a:rPr lang="en-US" sz="3600" b="1" i="1" u="sng" dirty="0" smtClean="0"/>
              <a:t>Classwork Assignment</a:t>
            </a:r>
          </a:p>
        </p:txBody>
      </p:sp>
      <p:sp>
        <p:nvSpPr>
          <p:cNvPr id="25603" name="Rectangle 3"/>
          <p:cNvSpPr>
            <a:spLocks noGrp="1" noChangeArrowheads="1"/>
          </p:cNvSpPr>
          <p:nvPr>
            <p:ph type="body" idx="1"/>
          </p:nvPr>
        </p:nvSpPr>
        <p:spPr>
          <a:xfrm>
            <a:off x="381000" y="1066800"/>
            <a:ext cx="7924800" cy="1828800"/>
          </a:xfrm>
        </p:spPr>
        <p:txBody>
          <a:bodyPr/>
          <a:lstStyle/>
          <a:p>
            <a:pPr>
              <a:buClr>
                <a:schemeClr val="tx1"/>
              </a:buClr>
              <a:buFontTx/>
              <a:buChar char="•"/>
              <a:defRPr/>
            </a:pPr>
            <a:r>
              <a:rPr lang="en-US" sz="3600" b="1" dirty="0" smtClean="0"/>
              <a:t>Using a </a:t>
            </a:r>
            <a:r>
              <a:rPr lang="en-US" sz="3600" b="1" i="1" u="sng" dirty="0" smtClean="0"/>
              <a:t>Venn Diagram</a:t>
            </a:r>
            <a:r>
              <a:rPr lang="en-US" sz="3600" b="1" dirty="0" smtClean="0"/>
              <a:t> – compare &amp; contrast both Earth &amp; Mars.  Include facts from your notes &amp; textbook</a:t>
            </a:r>
          </a:p>
          <a:p>
            <a:pPr>
              <a:buClr>
                <a:schemeClr val="tx1"/>
              </a:buClr>
              <a:buFontTx/>
              <a:buChar char="•"/>
              <a:defRPr/>
            </a:pPr>
            <a:r>
              <a:rPr lang="en-US" sz="3600" b="1" dirty="0" smtClean="0"/>
              <a:t>Review this lesson at </a:t>
            </a:r>
            <a:r>
              <a:rPr lang="en-US" sz="3600" b="1" dirty="0" smtClean="0">
                <a:hlinkClick r:id="rId3"/>
              </a:rPr>
              <a:t>Kahoot.it!</a:t>
            </a:r>
            <a:endParaRPr lang="en-US" sz="3600" b="1" dirty="0" smtClean="0"/>
          </a:p>
        </p:txBody>
      </p:sp>
      <p:pic>
        <p:nvPicPr>
          <p:cNvPr id="50180" name="Picture 7" descr="E9889D89B84B4324B0D3C35D9D8F6332"/>
          <p:cNvPicPr>
            <a:picLocks noChangeAspect="1" noChangeArrowheads="1"/>
          </p:cNvPicPr>
          <p:nvPr/>
        </p:nvPicPr>
        <p:blipFill>
          <a:blip r:embed="rId4" cstate="print"/>
          <a:srcRect/>
          <a:stretch>
            <a:fillRect/>
          </a:stretch>
        </p:blipFill>
        <p:spPr bwMode="auto">
          <a:xfrm>
            <a:off x="2819400" y="3800762"/>
            <a:ext cx="3362261" cy="2890611"/>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left)">
                                      <p:cBhvr>
                                        <p:cTn id="7" dur="125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100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wipe(left)">
                                      <p:cBhvr>
                                        <p:cTn id="12" dur="1250"/>
                                        <p:tgtEl>
                                          <p:spTgt spid="256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instein.stanford.edu/highlights/sb1-112604-earth-seas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7347" name="Rectangle 3"/>
          <p:cNvSpPr>
            <a:spLocks noGrp="1" noChangeArrowheads="1"/>
          </p:cNvSpPr>
          <p:nvPr>
            <p:ph type="body" idx="1"/>
          </p:nvPr>
        </p:nvSpPr>
        <p:spPr>
          <a:xfrm>
            <a:off x="1752600" y="2220686"/>
            <a:ext cx="6096000" cy="1219200"/>
          </a:xfrm>
        </p:spPr>
        <p:txBody>
          <a:bodyPr/>
          <a:lstStyle/>
          <a:p>
            <a:pPr marL="0" indent="0">
              <a:buNone/>
              <a:defRPr/>
            </a:pPr>
            <a:r>
              <a:rPr lang="en-US" b="1" i="1" dirty="0" smtClean="0">
                <a:hlinkClick r:id="rId4"/>
              </a:rPr>
              <a:t>Video (2:24) “Earth’s Seasons”</a:t>
            </a:r>
            <a:endParaRPr lang="en-US" b="1" i="1" dirty="0" smtClean="0"/>
          </a:p>
        </p:txBody>
      </p:sp>
    </p:spTree>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fade">
                                      <p:cBhvr>
                                        <p:cTn id="7" dur="1000"/>
                                        <p:tgtEl>
                                          <p:spTgt spid="57347">
                                            <p:txEl>
                                              <p:pRg st="0" end="0"/>
                                            </p:txEl>
                                          </p:spTgt>
                                        </p:tgtEl>
                                      </p:cBhvr>
                                    </p:animEffect>
                                    <p:anim calcmode="lin" valueType="num">
                                      <p:cBhvr>
                                        <p:cTn id="8" dur="1000" fill="hold"/>
                                        <p:tgtEl>
                                          <p:spTgt spid="573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734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3" descr="PIA02441_md"/>
          <p:cNvPicPr>
            <a:picLocks noChangeAspect="1" noChangeArrowheads="1"/>
          </p:cNvPicPr>
          <p:nvPr/>
        </p:nvPicPr>
        <p:blipFill>
          <a:blip r:embed="rId3" cstate="print"/>
          <a:srcRect/>
          <a:stretch>
            <a:fillRect/>
          </a:stretch>
        </p:blipFill>
        <p:spPr bwMode="auto">
          <a:xfrm>
            <a:off x="347824" y="-1"/>
            <a:ext cx="8354483" cy="6781801"/>
          </a:xfrm>
          <a:prstGeom prst="rect">
            <a:avLst/>
          </a:prstGeom>
          <a:noFill/>
          <a:ln w="9525">
            <a:noFill/>
            <a:miter lim="800000"/>
            <a:headEnd/>
            <a:tailEnd/>
          </a:ln>
        </p:spPr>
      </p:pic>
      <p:sp>
        <p:nvSpPr>
          <p:cNvPr id="31746" name="Rectangle 2"/>
          <p:cNvSpPr>
            <a:spLocks noGrp="1" noChangeArrowheads="1"/>
          </p:cNvSpPr>
          <p:nvPr>
            <p:ph type="title"/>
          </p:nvPr>
        </p:nvSpPr>
        <p:spPr>
          <a:xfrm>
            <a:off x="685800" y="0"/>
            <a:ext cx="7772400" cy="838200"/>
          </a:xfrm>
        </p:spPr>
        <p:txBody>
          <a:bodyPr/>
          <a:lstStyle/>
          <a:p>
            <a:pPr>
              <a:defRPr/>
            </a:pPr>
            <a:r>
              <a:rPr lang="en-US" sz="4000" b="1" i="1" u="sng" dirty="0" smtClean="0"/>
              <a:t>Earth</a:t>
            </a:r>
          </a:p>
        </p:txBody>
      </p:sp>
      <p:sp>
        <p:nvSpPr>
          <p:cNvPr id="31747" name="Rectangle 3"/>
          <p:cNvSpPr>
            <a:spLocks noGrp="1" noChangeArrowheads="1"/>
          </p:cNvSpPr>
          <p:nvPr>
            <p:ph type="body" idx="1"/>
          </p:nvPr>
        </p:nvSpPr>
        <p:spPr>
          <a:xfrm>
            <a:off x="1066800" y="990600"/>
            <a:ext cx="7772400" cy="3733800"/>
          </a:xfrm>
        </p:spPr>
        <p:txBody>
          <a:bodyPr/>
          <a:lstStyle/>
          <a:p>
            <a:pPr>
              <a:buClr>
                <a:schemeClr val="tx1"/>
              </a:buClr>
              <a:buFontTx/>
              <a:buChar char="•"/>
              <a:defRPr/>
            </a:pPr>
            <a:r>
              <a:rPr lang="en-US" sz="3600" b="1" dirty="0" smtClean="0"/>
              <a:t>6300 km </a:t>
            </a:r>
            <a:r>
              <a:rPr lang="en-US" sz="3600" b="1" dirty="0" smtClean="0"/>
              <a:t>(3900 miles) in </a:t>
            </a:r>
            <a:r>
              <a:rPr lang="en-US" sz="3600" b="1" dirty="0" smtClean="0"/>
              <a:t>radius</a:t>
            </a:r>
          </a:p>
          <a:p>
            <a:pPr>
              <a:buClr>
                <a:schemeClr val="tx1"/>
              </a:buClr>
              <a:buFontTx/>
              <a:buChar char="•"/>
              <a:defRPr/>
            </a:pPr>
            <a:r>
              <a:rPr lang="en-US" sz="3600" b="1" dirty="0" smtClean="0"/>
              <a:t>Orbits the Sun in 365.24 days</a:t>
            </a:r>
          </a:p>
          <a:p>
            <a:pPr>
              <a:buClr>
                <a:schemeClr val="tx1"/>
              </a:buClr>
              <a:buFontTx/>
              <a:buChar char="•"/>
              <a:defRPr/>
            </a:pPr>
            <a:r>
              <a:rPr lang="en-US" sz="3600" b="1" dirty="0" smtClean="0"/>
              <a:t>Spins once on its axis every 24 hours (synodic day)</a:t>
            </a:r>
          </a:p>
          <a:p>
            <a:pPr>
              <a:buClr>
                <a:schemeClr val="tx1"/>
              </a:buClr>
              <a:buFontTx/>
              <a:buChar char="•"/>
              <a:defRPr/>
            </a:pPr>
            <a:r>
              <a:rPr lang="en-US" sz="3600" b="1" dirty="0" smtClean="0"/>
              <a:t>Only inner planet with one major moon</a:t>
            </a:r>
          </a:p>
        </p:txBody>
      </p:sp>
    </p:spTree>
  </p:cSld>
  <p:clrMapOvr>
    <a:masterClrMapping/>
  </p:clrMapOvr>
  <mc:AlternateContent xmlns:mc="http://schemas.openxmlformats.org/markup-compatibility/2006" xmlns:p14="http://schemas.microsoft.com/office/powerpoint/2010/main">
    <mc:Choice Requires="p14">
      <p:transition spd="slow" p14:dur="125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arn(inVertical)">
                                      <p:cBhvr>
                                        <p:cTn id="7" dur="10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fade">
                                      <p:cBhvr>
                                        <p:cTn id="12" dur="1000"/>
                                        <p:tgtEl>
                                          <p:spTgt spid="31747">
                                            <p:txEl>
                                              <p:pRg st="1" end="1"/>
                                            </p:txEl>
                                          </p:spTgt>
                                        </p:tgtEl>
                                      </p:cBhvr>
                                    </p:animEffect>
                                    <p:anim calcmode="lin" valueType="num">
                                      <p:cBhvr>
                                        <p:cTn id="13" dur="10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17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Effect transition="in" filter="circle(in)">
                                      <p:cBhvr>
                                        <p:cTn id="19" dur="1000"/>
                                        <p:tgtEl>
                                          <p:spTgt spid="3174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1747">
                                            <p:txEl>
                                              <p:pRg st="3" end="3"/>
                                            </p:txEl>
                                          </p:spTgt>
                                        </p:tgtEl>
                                        <p:attrNameLst>
                                          <p:attrName>style.visibility</p:attrName>
                                        </p:attrNameLst>
                                      </p:cBhvr>
                                      <p:to>
                                        <p:strVal val="visible"/>
                                      </p:to>
                                    </p:set>
                                    <p:animEffect transition="in" filter="wipe(left)">
                                      <p:cBhvr>
                                        <p:cTn id="24" dur="1000"/>
                                        <p:tgtEl>
                                          <p:spTgt spid="317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uiExpand="1"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9" descr="GPN-2000-001444"/>
          <p:cNvPicPr>
            <a:picLocks noChangeAspect="1" noChangeArrowheads="1"/>
          </p:cNvPicPr>
          <p:nvPr/>
        </p:nvPicPr>
        <p:blipFill>
          <a:blip r:embed="rId3" cstate="print"/>
          <a:srcRect/>
          <a:stretch>
            <a:fillRect/>
          </a:stretch>
        </p:blipFill>
        <p:spPr bwMode="auto">
          <a:xfrm>
            <a:off x="4953000" y="1676400"/>
            <a:ext cx="4069759" cy="4114800"/>
          </a:xfrm>
          <a:prstGeom prst="rect">
            <a:avLst/>
          </a:prstGeom>
          <a:noFill/>
          <a:ln w="9525">
            <a:noFill/>
            <a:miter lim="800000"/>
            <a:headEnd/>
            <a:tailEnd/>
          </a:ln>
        </p:spPr>
      </p:pic>
      <p:sp>
        <p:nvSpPr>
          <p:cNvPr id="45058" name="Rectangle 2"/>
          <p:cNvSpPr>
            <a:spLocks noGrp="1" noChangeArrowheads="1"/>
          </p:cNvSpPr>
          <p:nvPr>
            <p:ph type="title"/>
          </p:nvPr>
        </p:nvSpPr>
        <p:spPr>
          <a:xfrm>
            <a:off x="685800" y="0"/>
            <a:ext cx="7772400" cy="838200"/>
          </a:xfrm>
        </p:spPr>
        <p:txBody>
          <a:bodyPr/>
          <a:lstStyle/>
          <a:p>
            <a:pPr>
              <a:defRPr/>
            </a:pPr>
            <a:r>
              <a:rPr lang="en-US" sz="4000" b="1" i="1" u="sng" dirty="0" smtClean="0"/>
              <a:t>Earth</a:t>
            </a:r>
          </a:p>
        </p:txBody>
      </p:sp>
      <p:sp>
        <p:nvSpPr>
          <p:cNvPr id="45059" name="Rectangle 3"/>
          <p:cNvSpPr>
            <a:spLocks noGrp="1" noChangeArrowheads="1"/>
          </p:cNvSpPr>
          <p:nvPr>
            <p:ph type="body" idx="1"/>
          </p:nvPr>
        </p:nvSpPr>
        <p:spPr>
          <a:xfrm>
            <a:off x="228600" y="990600"/>
            <a:ext cx="5867400" cy="4953000"/>
          </a:xfrm>
        </p:spPr>
        <p:txBody>
          <a:bodyPr/>
          <a:lstStyle/>
          <a:p>
            <a:pPr>
              <a:buClr>
                <a:schemeClr val="tx1"/>
              </a:buClr>
              <a:buFontTx/>
              <a:buChar char="•"/>
              <a:defRPr/>
            </a:pPr>
            <a:r>
              <a:rPr lang="en-US" sz="3600" b="1" dirty="0" smtClean="0"/>
              <a:t>Surface temperature averages about </a:t>
            </a:r>
            <a:r>
              <a:rPr lang="en-US" sz="3600" b="1" dirty="0" smtClean="0"/>
              <a:t>52</a:t>
            </a:r>
            <a:r>
              <a:rPr lang="en-US" sz="3600" b="1" baseline="30000" dirty="0" smtClean="0"/>
              <a:t>o</a:t>
            </a:r>
            <a:r>
              <a:rPr lang="en-US" sz="3600" b="1" dirty="0" smtClean="0"/>
              <a:t>F (11 </a:t>
            </a:r>
            <a:r>
              <a:rPr lang="en-US" sz="3600" b="1" baseline="30000" dirty="0" err="1" smtClean="0"/>
              <a:t>o</a:t>
            </a:r>
            <a:r>
              <a:rPr lang="en-US" sz="3600" b="1" dirty="0" err="1" smtClean="0"/>
              <a:t>C</a:t>
            </a:r>
            <a:r>
              <a:rPr lang="en-US" sz="3600" b="1" dirty="0" smtClean="0"/>
              <a:t>)</a:t>
            </a:r>
            <a:endParaRPr lang="en-US" sz="3600" b="1" dirty="0" smtClean="0"/>
          </a:p>
          <a:p>
            <a:pPr>
              <a:buClr>
                <a:schemeClr val="tx1"/>
              </a:buClr>
              <a:buFontTx/>
              <a:buChar char="•"/>
              <a:defRPr/>
            </a:pPr>
            <a:r>
              <a:rPr lang="en-US" sz="3600" b="1" dirty="0" smtClean="0"/>
              <a:t>Water covers 71% of the surface</a:t>
            </a:r>
          </a:p>
          <a:p>
            <a:pPr>
              <a:buClr>
                <a:schemeClr val="tx1"/>
              </a:buClr>
              <a:buFontTx/>
              <a:buChar char="•"/>
              <a:defRPr/>
            </a:pPr>
            <a:r>
              <a:rPr lang="en-US" sz="3600" b="1" dirty="0" smtClean="0"/>
              <a:t>Iron core; liquid molten mantle (thickest layer); thin crust</a:t>
            </a:r>
          </a:p>
        </p:txBody>
      </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diamond(in)">
                                      <p:cBhvr>
                                        <p:cTn id="7" dur="10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randombar(vertical)">
                                      <p:cBhvr>
                                        <p:cTn id="12" dur="750"/>
                                        <p:tgtEl>
                                          <p:spTgt spid="450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fade">
                                      <p:cBhvr>
                                        <p:cTn id="17" dur="1000"/>
                                        <p:tgtEl>
                                          <p:spTgt spid="450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defRPr/>
            </a:pPr>
            <a:endParaRPr lang="en-US" dirty="0" smtClean="0"/>
          </a:p>
        </p:txBody>
      </p:sp>
      <p:sp>
        <p:nvSpPr>
          <p:cNvPr id="58371" name="Rectangle 3"/>
          <p:cNvSpPr>
            <a:spLocks noGrp="1" noChangeArrowheads="1"/>
          </p:cNvSpPr>
          <p:nvPr>
            <p:ph type="body" idx="1"/>
          </p:nvPr>
        </p:nvSpPr>
        <p:spPr/>
        <p:txBody>
          <a:bodyPr/>
          <a:lstStyle/>
          <a:p>
            <a:pPr>
              <a:buFont typeface="Monotype Sorts"/>
              <a:buChar char="n"/>
              <a:defRPr/>
            </a:pPr>
            <a:endParaRPr lang="en-US" smtClean="0"/>
          </a:p>
        </p:txBody>
      </p:sp>
      <p:pic>
        <p:nvPicPr>
          <p:cNvPr id="11268" name="Picture 5" descr="earth%20structure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6" descr="indexpic"/>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5363" name="Rectangle 3"/>
          <p:cNvSpPr>
            <a:spLocks noGrp="1" noChangeArrowheads="1"/>
          </p:cNvSpPr>
          <p:nvPr>
            <p:ph type="title"/>
          </p:nvPr>
        </p:nvSpPr>
        <p:spPr>
          <a:xfrm>
            <a:off x="685800" y="0"/>
            <a:ext cx="7772400" cy="838200"/>
          </a:xfrm>
        </p:spPr>
        <p:txBody>
          <a:bodyPr/>
          <a:lstStyle/>
          <a:p>
            <a:pPr>
              <a:defRPr/>
            </a:pPr>
            <a:r>
              <a:rPr lang="en-US" sz="4000" b="1" i="1" u="sng" dirty="0" smtClean="0"/>
              <a:t>Earth</a:t>
            </a:r>
          </a:p>
        </p:txBody>
      </p:sp>
      <p:sp>
        <p:nvSpPr>
          <p:cNvPr id="15364" name="Rectangle 4"/>
          <p:cNvSpPr>
            <a:spLocks noGrp="1" noChangeArrowheads="1"/>
          </p:cNvSpPr>
          <p:nvPr>
            <p:ph type="body" idx="1"/>
          </p:nvPr>
        </p:nvSpPr>
        <p:spPr>
          <a:xfrm>
            <a:off x="457200" y="1066800"/>
            <a:ext cx="8229600" cy="2590800"/>
          </a:xfrm>
        </p:spPr>
        <p:txBody>
          <a:bodyPr/>
          <a:lstStyle/>
          <a:p>
            <a:pPr>
              <a:buClr>
                <a:schemeClr val="tx1"/>
              </a:buClr>
              <a:buFontTx/>
              <a:buChar char="•"/>
              <a:defRPr/>
            </a:pPr>
            <a:r>
              <a:rPr lang="en-US" sz="3600" b="1" dirty="0" smtClean="0"/>
              <a:t>Atmosphere 77% nitrogen; 21% oxygen; 2% Argon</a:t>
            </a:r>
          </a:p>
          <a:p>
            <a:pPr>
              <a:buClr>
                <a:schemeClr val="tx1"/>
              </a:buClr>
              <a:buFontTx/>
              <a:buChar char="•"/>
              <a:defRPr/>
            </a:pPr>
            <a:r>
              <a:rPr lang="en-US" sz="3600" b="1" dirty="0" smtClean="0"/>
              <a:t>Oxygen provided mostly by biological </a:t>
            </a:r>
            <a:r>
              <a:rPr lang="en-US" sz="3600" b="1" dirty="0" smtClean="0"/>
              <a:t>processes (photosynthesis)</a:t>
            </a:r>
            <a:endParaRPr lang="en-US" sz="3600" b="1" dirty="0" smtClean="0"/>
          </a:p>
        </p:txBody>
      </p:sp>
    </p:spTree>
  </p:cSld>
  <p:clrMapOvr>
    <a:masterClrMapping/>
  </p:clrMapOvr>
  <mc:AlternateContent xmlns:mc="http://schemas.openxmlformats.org/markup-compatibility/2006" xmlns:p14="http://schemas.microsoft.com/office/powerpoint/2010/main">
    <mc:Choice Requires="p14">
      <p:transition spd="slow" p14:dur="1250">
        <p:wipe dir="u"/>
      </p:transition>
    </mc:Choice>
    <mc:Fallback xmlns="">
      <p:transition spd="slow">
        <p:wipe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fade">
                                      <p:cBhvr>
                                        <p:cTn id="7" dur="1000"/>
                                        <p:tgtEl>
                                          <p:spTgt spid="153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364">
                                            <p:txEl>
                                              <p:pRg st="1" end="1"/>
                                            </p:txEl>
                                          </p:spTgt>
                                        </p:tgtEl>
                                        <p:attrNameLst>
                                          <p:attrName>style.visibility</p:attrName>
                                        </p:attrNameLst>
                                      </p:cBhvr>
                                      <p:to>
                                        <p:strVal val="visible"/>
                                      </p:to>
                                    </p:set>
                                    <p:animEffect transition="in" filter="fade">
                                      <p:cBhvr>
                                        <p:cTn id="12" dur="1250"/>
                                        <p:tgtEl>
                                          <p:spTgt spid="15364">
                                            <p:txEl>
                                              <p:pRg st="1" end="1"/>
                                            </p:txEl>
                                          </p:spTgt>
                                        </p:tgtEl>
                                      </p:cBhvr>
                                    </p:animEffect>
                                    <p:anim calcmode="lin" valueType="num">
                                      <p:cBhvr>
                                        <p:cTn id="13" dur="1250" fill="hold"/>
                                        <p:tgtEl>
                                          <p:spTgt spid="15364">
                                            <p:txEl>
                                              <p:pRg st="1" end="1"/>
                                            </p:txEl>
                                          </p:spTgt>
                                        </p:tgtEl>
                                        <p:attrNameLst>
                                          <p:attrName>ppt_x</p:attrName>
                                        </p:attrNameLst>
                                      </p:cBhvr>
                                      <p:tavLst>
                                        <p:tav tm="0">
                                          <p:val>
                                            <p:strVal val="#ppt_x"/>
                                          </p:val>
                                        </p:tav>
                                        <p:tav tm="100000">
                                          <p:val>
                                            <p:strVal val="#ppt_x"/>
                                          </p:val>
                                        </p:tav>
                                      </p:tavLst>
                                    </p:anim>
                                    <p:anim calcmode="lin" valueType="num">
                                      <p:cBhvr>
                                        <p:cTn id="14" dur="1250" fill="hold"/>
                                        <p:tgtEl>
                                          <p:spTgt spid="1536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uiExpand="1" build="p" autoUpdateAnimBg="0"/>
    </p:bldLst>
  </p:timing>
</p:sld>
</file>

<file path=ppt/theme/theme1.xml><?xml version="1.0" encoding="utf-8"?>
<a:theme xmlns:a="http://schemas.openxmlformats.org/drawingml/2006/main" name="BLUEDIAG">
  <a:themeElements>
    <a:clrScheme name="BLUEDIAG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fontScheme name="BLUEDIAG">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DIAG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BLUEDIAG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6666FF"/>
        </a:folHlink>
      </a:clrScheme>
      <a:clrMap bg1="lt1" tx1="dk1" bg2="lt2" tx2="dk2" accent1="accent1" accent2="accent2" accent3="accent3" accent4="accent4" accent5="accent5" accent6="accent6" hlink="hlink" folHlink="folHlink"/>
    </a:extraClrScheme>
    <a:extraClrScheme>
      <a:clrScheme name="BLUEDIAG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DIAG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00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UEDIAG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themeOverride>
</file>

<file path=docProps/app.xml><?xml version="1.0" encoding="utf-8"?>
<Properties xmlns="http://schemas.openxmlformats.org/officeDocument/2006/extended-properties" xmlns:vt="http://schemas.openxmlformats.org/officeDocument/2006/docPropsVTypes">
  <Template>G:\APPS\MSOFFICE\Template\Designs\BLUEDIAG.POT</Template>
  <TotalTime>6645</TotalTime>
  <Words>4715</Words>
  <Application>Microsoft Office PowerPoint</Application>
  <PresentationFormat>On-screen Show (4:3)</PresentationFormat>
  <Paragraphs>149</Paragraphs>
  <Slides>46</Slides>
  <Notes>46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BLUEDIAG</vt:lpstr>
      <vt:lpstr>Notes Unit IV-II “Earth &amp; Mars”</vt:lpstr>
      <vt:lpstr>S.W.B.A.T</vt:lpstr>
      <vt:lpstr>Earth</vt:lpstr>
      <vt:lpstr>Earth</vt:lpstr>
      <vt:lpstr>PowerPoint Presentation</vt:lpstr>
      <vt:lpstr>Earth</vt:lpstr>
      <vt:lpstr>Earth</vt:lpstr>
      <vt:lpstr>PowerPoint Presentation</vt:lpstr>
      <vt:lpstr>Earth</vt:lpstr>
      <vt:lpstr>Earth &amp; Mars in Opposition (closest in orbit)</vt:lpstr>
      <vt:lpstr>Side View – Earth/Mars Opposition (not to scale)</vt:lpstr>
      <vt:lpstr>Mars</vt:lpstr>
      <vt:lpstr>Mars</vt:lpstr>
      <vt:lpstr>PowerPoint Presentation</vt:lpstr>
      <vt:lpstr>Mars</vt:lpstr>
      <vt:lpstr>Mars</vt:lpstr>
      <vt:lpstr>Mars</vt:lpstr>
      <vt:lpstr>Phobos (top) &amp; Deimos</vt:lpstr>
      <vt:lpstr>Rover Opportunity Exploring Mars Since 2005</vt:lpstr>
      <vt:lpstr>Martian Dried Lake Bed?</vt:lpstr>
      <vt:lpstr>Martian Dried River Beds</vt:lpstr>
      <vt:lpstr>“Beagle” Crater – Rover Opportunity 2006</vt:lpstr>
      <vt:lpstr>“Super Rover” Curiosity August, 2012 Touchdown For Two -Year Mission</vt:lpstr>
      <vt:lpstr>Curiosity at Gale Crater – Exploring Mars for Past or Present Habitability</vt:lpstr>
      <vt:lpstr>Mars</vt:lpstr>
      <vt:lpstr>Martian Summer “Jets” – Melting Ice Cap &amp; CO2 Gas Build-up</vt:lpstr>
      <vt:lpstr>Mars</vt:lpstr>
      <vt:lpstr>Mars</vt:lpstr>
      <vt:lpstr>Valles Marineris – Named After Mariner 9’s Discovery in 1972</vt:lpstr>
      <vt:lpstr>Valles Marineris (Computer 3-D Image)</vt:lpstr>
      <vt:lpstr> Olympus Mons – Largest Volcano in the Solar System</vt:lpstr>
      <vt:lpstr>Olympus Mons (Mars); Maxwell Montes (Venus) and Mt. Everest (Earth)</vt:lpstr>
      <vt:lpstr>Hellas Basin (Planitia) – Largest Impact Feature on Mars</vt:lpstr>
      <vt:lpstr>Mars</vt:lpstr>
      <vt:lpstr>Mars</vt:lpstr>
      <vt:lpstr>Mars</vt:lpstr>
      <vt:lpstr>NASA’s “Phoenix” Scout Mission – North Pole - Mars, May 2008</vt:lpstr>
      <vt:lpstr>Water Beads on Phoenix Lander Legs</vt:lpstr>
      <vt:lpstr>Possible Scout &amp; Soil Return Missions (2020 &amp; 2022)</vt:lpstr>
      <vt:lpstr>Why Mars?</vt:lpstr>
      <vt:lpstr>PowerPoint Presentation</vt:lpstr>
      <vt:lpstr>Viking Image 1976 – “Face on Mars”</vt:lpstr>
      <vt:lpstr>Mars Reconaissance Orbiter Image Martian “Face on Mars” – 2003 – High Resolution</vt:lpstr>
      <vt:lpstr>3-D Computer Images of Mars Cydonia Region (Viking 1976)</vt:lpstr>
      <vt:lpstr>Earthly Examples of “Faces” in Rock</vt:lpstr>
      <vt:lpstr>Classwork Assignment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Monday, November 18th</dc:title>
  <dc:creator>astronomydad</dc:creator>
  <cp:lastModifiedBy>Astronomydad</cp:lastModifiedBy>
  <cp:revision>245</cp:revision>
  <dcterms:created xsi:type="dcterms:W3CDTF">1995-05-28T16:06:02Z</dcterms:created>
  <dcterms:modified xsi:type="dcterms:W3CDTF">2017-11-29T03:12:20Z</dcterms:modified>
</cp:coreProperties>
</file>