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7" r:id="rId2"/>
    <p:sldId id="313" r:id="rId3"/>
    <p:sldId id="280" r:id="rId4"/>
    <p:sldId id="258" r:id="rId5"/>
    <p:sldId id="320" r:id="rId6"/>
    <p:sldId id="281" r:id="rId7"/>
    <p:sldId id="290" r:id="rId8"/>
    <p:sldId id="314" r:id="rId9"/>
    <p:sldId id="301" r:id="rId10"/>
    <p:sldId id="321" r:id="rId11"/>
    <p:sldId id="267" r:id="rId12"/>
    <p:sldId id="315" r:id="rId13"/>
    <p:sldId id="271" r:id="rId14"/>
    <p:sldId id="323" r:id="rId15"/>
    <p:sldId id="291" r:id="rId16"/>
    <p:sldId id="300" r:id="rId17"/>
    <p:sldId id="330" r:id="rId18"/>
    <p:sldId id="332" r:id="rId19"/>
    <p:sldId id="322" r:id="rId20"/>
    <p:sldId id="302" r:id="rId21"/>
    <p:sldId id="272" r:id="rId22"/>
    <p:sldId id="328" r:id="rId23"/>
    <p:sldId id="325" r:id="rId24"/>
    <p:sldId id="324" r:id="rId25"/>
    <p:sldId id="310" r:id="rId26"/>
    <p:sldId id="311" r:id="rId27"/>
    <p:sldId id="326" r:id="rId28"/>
    <p:sldId id="319" r:id="rId29"/>
    <p:sldId id="304" r:id="rId30"/>
    <p:sldId id="303" r:id="rId31"/>
    <p:sldId id="296" r:id="rId32"/>
    <p:sldId id="327" r:id="rId33"/>
    <p:sldId id="318" r:id="rId34"/>
    <p:sldId id="273" r:id="rId35"/>
    <p:sldId id="317" r:id="rId36"/>
    <p:sldId id="316" r:id="rId37"/>
    <p:sldId id="305" r:id="rId38"/>
    <p:sldId id="329" r:id="rId39"/>
    <p:sldId id="275" r:id="rId40"/>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573" autoAdjust="0"/>
  </p:normalViewPr>
  <p:slideViewPr>
    <p:cSldViewPr>
      <p:cViewPr varScale="1">
        <p:scale>
          <a:sx n="90" d="100"/>
          <a:sy n="90" d="100"/>
        </p:scale>
        <p:origin x="594" y="90"/>
      </p:cViewPr>
      <p:guideLst>
        <p:guide orient="horz" pos="2160"/>
        <p:guide pos="2880"/>
      </p:guideLst>
    </p:cSldViewPr>
  </p:slideViewPr>
  <p:outlineViewPr>
    <p:cViewPr>
      <p:scale>
        <a:sx n="33" d="100"/>
        <a:sy n="33" d="100"/>
      </p:scale>
      <p:origin x="0" y="93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856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Picture on the left is of Mercury taken</a:t>
            </a:r>
            <a:r>
              <a:rPr lang="en-US" baseline="0" dirty="0" smtClean="0"/>
              <a:t> by the MESSENGER spacecraft that orbited from 2012 - 2015.  Image on the right is from the space craft Magellan which shows the surface of Venus through radar mapping done </a:t>
            </a:r>
            <a:r>
              <a:rPr lang="en-US" baseline="0" smtClean="0"/>
              <a:t>by NASA in </a:t>
            </a:r>
            <a:r>
              <a:rPr lang="en-US" baseline="0" dirty="0" smtClean="0"/>
              <a:t>1991.  </a:t>
            </a:r>
            <a:endParaRPr lang="en-US" dirty="0"/>
          </a:p>
        </p:txBody>
      </p:sp>
    </p:spTree>
    <p:extLst>
      <p:ext uri="{BB962C8B-B14F-4D97-AF65-F5344CB8AC3E}">
        <p14:creationId xmlns:p14="http://schemas.microsoft.com/office/powerpoint/2010/main" val="293775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b="0" dirty="0" smtClean="0"/>
              <a:t>Mercury's magnetic field </a:t>
            </a:r>
            <a:r>
              <a:rPr lang="en-US" dirty="0" smtClean="0"/>
              <a:t>is approximately a magnetic dipole (meaning the field has only two magnetic poles)</a:t>
            </a:r>
            <a:r>
              <a:rPr lang="en-US" baseline="30000" dirty="0" smtClean="0"/>
              <a:t> </a:t>
            </a:r>
            <a:r>
              <a:rPr lang="en-US" dirty="0" smtClean="0"/>
              <a:t>that is significant, and apparently global.</a:t>
            </a:r>
            <a:r>
              <a:rPr lang="en-US" baseline="0" dirty="0" smtClean="0"/>
              <a:t> </a:t>
            </a:r>
            <a:r>
              <a:rPr lang="en-US" dirty="0" smtClean="0">
                <a:effectLst/>
              </a:rPr>
              <a:t>Although Mercury's magnetic field is just 1 percent the strength of Earth's, it is very active. The magnetic field in the solar wind — the charged particles streaming off the sun — periodically touches upon Mercury's field, creating powerful magnetic tornadoes that channel the fast, hot plasma of the solar wind down to the planet's surface. </a:t>
            </a:r>
            <a:endParaRPr lang="en-US" dirty="0"/>
          </a:p>
        </p:txBody>
      </p:sp>
    </p:spTree>
    <p:extLst>
      <p:ext uri="{BB962C8B-B14F-4D97-AF65-F5344CB8AC3E}">
        <p14:creationId xmlns:p14="http://schemas.microsoft.com/office/powerpoint/2010/main" val="17344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The </a:t>
            </a:r>
            <a:r>
              <a:rPr lang="en-US" dirty="0" err="1" smtClean="0"/>
              <a:t>Caloris</a:t>
            </a:r>
            <a:r>
              <a:rPr lang="en-US" dirty="0" smtClean="0"/>
              <a:t> Basin is the largest feature on the surface of Mercury. This crater was formed by the impact of a large meteorite in the early formation of the solar system. This major impact feature is just north of the planet's equator and is surrounded by circular mountain ridges up to 2 km (6500 </a:t>
            </a:r>
            <a:r>
              <a:rPr lang="en-US" dirty="0" err="1" smtClean="0"/>
              <a:t>ft</a:t>
            </a:r>
            <a:r>
              <a:rPr lang="en-US" dirty="0" smtClean="0"/>
              <a:t>) high. The diameter of the basin is 1300 km (810 mi). </a:t>
            </a:r>
            <a:endParaRPr lang="en-US" dirty="0"/>
          </a:p>
        </p:txBody>
      </p:sp>
    </p:spTree>
    <p:extLst>
      <p:ext uri="{BB962C8B-B14F-4D97-AF65-F5344CB8AC3E}">
        <p14:creationId xmlns:p14="http://schemas.microsoft.com/office/powerpoint/2010/main" val="210245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err="1" smtClean="0"/>
              <a:t>Caloris</a:t>
            </a:r>
            <a:r>
              <a:rPr lang="en-US" dirty="0" smtClean="0"/>
              <a:t> is Latin for </a:t>
            </a:r>
            <a:r>
              <a:rPr lang="en-US" i="1" dirty="0" smtClean="0"/>
              <a:t>heat</a:t>
            </a:r>
            <a:r>
              <a:rPr lang="en-US" dirty="0" smtClean="0"/>
              <a:t> and the basin is so-named because the Sun is almost directly overhead every second time Mercury passes perihelion (closest point in orbit to the Sun).  The impact basin is one of the largest in the solar</a:t>
            </a:r>
            <a:r>
              <a:rPr lang="en-US" baseline="0" dirty="0" smtClean="0"/>
              <a:t> system. </a:t>
            </a:r>
            <a:r>
              <a:rPr lang="en-US" dirty="0" smtClean="0"/>
              <a:t>Similar impact basins on the Moon such as the Mare </a:t>
            </a:r>
            <a:r>
              <a:rPr lang="en-US" dirty="0" err="1" smtClean="0"/>
              <a:t>Imbrium</a:t>
            </a:r>
            <a:r>
              <a:rPr lang="en-US" dirty="0" smtClean="0"/>
              <a:t> and Mare Orientale are believed to have formed at about the same time, possibly indicating that there was a 'spike' of large impacts towards the end of the heavy bombardment phase of the early solar system (about</a:t>
            </a:r>
            <a:r>
              <a:rPr lang="en-US" baseline="0" dirty="0" smtClean="0"/>
              <a:t> 4 billion years ago)</a:t>
            </a:r>
            <a:r>
              <a:rPr lang="en-US" dirty="0" smtClean="0"/>
              <a:t>. Based on MESSENGER's photographs, </a:t>
            </a:r>
            <a:r>
              <a:rPr lang="en-US" dirty="0" err="1" smtClean="0"/>
              <a:t>Caloris</a:t>
            </a:r>
            <a:r>
              <a:rPr lang="en-US" dirty="0" smtClean="0"/>
              <a:t>' age has been determined to be between 3.8 and 3.9 billion years.</a:t>
            </a:r>
            <a:endParaRPr lang="en-US" dirty="0"/>
          </a:p>
        </p:txBody>
      </p:sp>
    </p:spTree>
    <p:extLst>
      <p:ext uri="{BB962C8B-B14F-4D97-AF65-F5344CB8AC3E}">
        <p14:creationId xmlns:p14="http://schemas.microsoft.com/office/powerpoint/2010/main" val="193939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Image is from the MESSENGER spacecraft. But, “weird” just isn’t a very scientific sounding name, so it is officially called the “Hilly” and “ Lineated Terrain.” Sometimes, it is called the “Chaotic Terrain,” because it looks pretty chaotic. Computer simulations suggest that the ground on the far side of the planet may be displaced upward from hundreds of meters up to perhaps a kilometer within minutes. This would break the terrain into large chunks, giving such a chaotic appearance.</a:t>
            </a:r>
            <a:endParaRPr lang="en-US" dirty="0"/>
          </a:p>
        </p:txBody>
      </p:sp>
    </p:spTree>
    <p:extLst>
      <p:ext uri="{BB962C8B-B14F-4D97-AF65-F5344CB8AC3E}">
        <p14:creationId xmlns:p14="http://schemas.microsoft.com/office/powerpoint/2010/main" val="197635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At the antipode of the </a:t>
            </a:r>
            <a:r>
              <a:rPr lang="en-US" dirty="0" err="1" smtClean="0"/>
              <a:t>Caloris</a:t>
            </a:r>
            <a:r>
              <a:rPr lang="en-US" dirty="0" smtClean="0"/>
              <a:t> Basin lies a large region of unusual, hilly and furrowed terrain, sometimes called “Weird Terrain”. The favored hypothesis for the origin of this geomorphologic unit is that shock waves generated during the impact traveled around the planet, and when they converged at the basin’s antipode (180 degrees away) the high stresses were capable of fracturing the surface.</a:t>
            </a:r>
            <a:endParaRPr lang="en-US" dirty="0"/>
          </a:p>
        </p:txBody>
      </p:sp>
    </p:spTree>
    <p:extLst>
      <p:ext uri="{BB962C8B-B14F-4D97-AF65-F5344CB8AC3E}">
        <p14:creationId xmlns:p14="http://schemas.microsoft.com/office/powerpoint/2010/main" val="397530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This formation never has been seen on Mercury before and nothing like it has been observed on the moon. </a:t>
            </a:r>
            <a:r>
              <a:rPr lang="en-US" baseline="0" dirty="0" smtClean="0"/>
              <a:t> </a:t>
            </a:r>
            <a:r>
              <a:rPr lang="en-US" dirty="0" smtClean="0"/>
              <a:t>It lies in the middle of the huge impact crater - the </a:t>
            </a:r>
            <a:r>
              <a:rPr lang="en-US" i="1" dirty="0" err="1" smtClean="0"/>
              <a:t>Caloris</a:t>
            </a:r>
            <a:r>
              <a:rPr lang="en-US" dirty="0" smtClean="0"/>
              <a:t> basin - and consists of more than 100 narrow, flat-floored troughs radiating from a complex central region. </a:t>
            </a:r>
            <a:endParaRPr lang="en-US" dirty="0"/>
          </a:p>
        </p:txBody>
      </p:sp>
    </p:spTree>
    <p:extLst>
      <p:ext uri="{BB962C8B-B14F-4D97-AF65-F5344CB8AC3E}">
        <p14:creationId xmlns:p14="http://schemas.microsoft.com/office/powerpoint/2010/main" val="123229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Mercury is the second-densest planet behind Earth.  However – if Mercury was closer</a:t>
            </a:r>
            <a:r>
              <a:rPr lang="en-US" baseline="0" dirty="0" smtClean="0"/>
              <a:t> in size to Earth it would be more dense. </a:t>
            </a:r>
            <a:r>
              <a:rPr lang="en-US" dirty="0" smtClean="0">
                <a:effectLst/>
              </a:rPr>
              <a:t>Of all the planets in the solar system, Mercury has the thinnest atmosphere, thinner than even Mars.  Several components are constantly replenished by the solar wind blowing </a:t>
            </a:r>
            <a:r>
              <a:rPr lang="en-US" baseline="0" dirty="0" smtClean="0">
                <a:effectLst/>
              </a:rPr>
              <a:t> </a:t>
            </a:r>
            <a:r>
              <a:rPr lang="en-US" dirty="0" smtClean="0">
                <a:effectLst/>
              </a:rPr>
              <a:t>off of the nearby Sun.</a:t>
            </a:r>
            <a:r>
              <a:rPr lang="en-US" baseline="0" dirty="0" smtClean="0">
                <a:effectLst/>
              </a:rPr>
              <a:t> </a:t>
            </a:r>
            <a:r>
              <a:rPr lang="en-US" dirty="0" smtClean="0">
                <a:effectLst/>
              </a:rPr>
              <a:t>Its low surface gravity makes holding on to an atmosphere in the best of circumstances a challenge. Essentially, Mercury isn’t considered to have an actual atmosphere like the other three terrestrial planets.</a:t>
            </a:r>
            <a:endParaRPr lang="en-US" dirty="0"/>
          </a:p>
        </p:txBody>
      </p:sp>
    </p:spTree>
    <p:extLst>
      <p:ext uri="{BB962C8B-B14F-4D97-AF65-F5344CB8AC3E}">
        <p14:creationId xmlns:p14="http://schemas.microsoft.com/office/powerpoint/2010/main" val="141673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Mercury's orbit is very eccentric (non-circular). A perfect circle has an eccentricity of 0 and a parabola 1. Mercury's eccentricity is 0.2, the highest of all the planets. </a:t>
            </a:r>
            <a:r>
              <a:rPr lang="en-US" dirty="0"/>
              <a:t>The huge gravitational pull of Jupiter seems to be bullying </a:t>
            </a:r>
            <a:r>
              <a:rPr lang="en-US" dirty="0" smtClean="0"/>
              <a:t> Mercury </a:t>
            </a:r>
            <a:r>
              <a:rPr lang="en-US" dirty="0"/>
              <a:t>into an increasingly eccentric death-orbit, possibly flinging the cosmic </a:t>
            </a:r>
            <a:r>
              <a:rPr lang="en-US" dirty="0" smtClean="0"/>
              <a:t>lightweight (</a:t>
            </a:r>
            <a:r>
              <a:rPr lang="en-US" baseline="0" dirty="0" smtClean="0"/>
              <a:t>millions of years from now)</a:t>
            </a:r>
            <a:r>
              <a:rPr lang="en-US" dirty="0" smtClean="0"/>
              <a:t> </a:t>
            </a:r>
            <a:r>
              <a:rPr lang="en-US" dirty="0"/>
              <a:t>into the path of Venus. </a:t>
            </a:r>
            <a:br>
              <a:rPr lang="en-US" dirty="0"/>
            </a:br>
            <a:endParaRPr lang="en-US" dirty="0"/>
          </a:p>
        </p:txBody>
      </p:sp>
    </p:spTree>
    <p:extLst>
      <p:ext uri="{BB962C8B-B14F-4D97-AF65-F5344CB8AC3E}">
        <p14:creationId xmlns:p14="http://schemas.microsoft.com/office/powerpoint/2010/main" val="330584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It’s small, it’s hot, and it’s shrinking. New NASA-funded research suggests that Mercury is contracting even today, joining Earth as a tectonically active planet.</a:t>
            </a:r>
          </a:p>
          <a:p>
            <a:r>
              <a:rPr lang="en-US" dirty="0" smtClean="0"/>
              <a:t>Images obtained by NASA’s </a:t>
            </a:r>
            <a:r>
              <a:rPr lang="en-US" dirty="0" err="1" smtClean="0"/>
              <a:t>MErcury</a:t>
            </a:r>
            <a:r>
              <a:rPr lang="en-US" dirty="0" smtClean="0"/>
              <a:t> Surface, Space </a:t>
            </a:r>
            <a:r>
              <a:rPr lang="en-US" dirty="0" err="1" smtClean="0"/>
              <a:t>ENvironment</a:t>
            </a:r>
            <a:r>
              <a:rPr lang="en-US" dirty="0" smtClean="0"/>
              <a:t>, </a:t>
            </a:r>
            <a:r>
              <a:rPr lang="en-US" dirty="0" err="1" smtClean="0"/>
              <a:t>GEochemistry</a:t>
            </a:r>
            <a:r>
              <a:rPr lang="en-US" dirty="0" smtClean="0"/>
              <a:t>, and Ranging (MESSENGER) spacecraft reveal previously undetected small fault scarps— cliff-like landforms that resemble stair steps. These scarps are small enough that scientists believe they must be geologically young, which means Mercury is still contracting and that Earth is not the only tectonically active planet in our solar system, as previously thought. The highest elevation on Mercury (in white, red,</a:t>
            </a:r>
            <a:r>
              <a:rPr lang="en-US" baseline="0" dirty="0" smtClean="0"/>
              <a:t> yellow &amp; brown) </a:t>
            </a:r>
            <a:r>
              <a:rPr lang="en-US" dirty="0" smtClean="0"/>
              <a:t>is at 2.78 miles (4.48 kilometers) above Mercury’s average elevation, located just south of the equator in some of Mercury’s oldest terrain. The lowest elevation </a:t>
            </a:r>
            <a:r>
              <a:rPr lang="en-US" smtClean="0"/>
              <a:t>(blue, </a:t>
            </a:r>
            <a:r>
              <a:rPr lang="en-US" dirty="0" smtClean="0"/>
              <a:t>dark blue &amp; purple), at 3.34 miles (5.38 kilometers) below Mercury’s average, is found on the floor of Rachmaninoff basin, an intriguing double-ring impact basin suspected to host some of the most recent volcanic deposits on the planet.</a:t>
            </a:r>
          </a:p>
          <a:p>
            <a:endParaRPr lang="en-US" dirty="0"/>
          </a:p>
        </p:txBody>
      </p:sp>
    </p:spTree>
    <p:extLst>
      <p:ext uri="{BB962C8B-B14F-4D97-AF65-F5344CB8AC3E}">
        <p14:creationId xmlns:p14="http://schemas.microsoft.com/office/powerpoint/2010/main" val="330584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For its small size, this planet contains a large amount of iron.  No one really knows (yet) how this large iron core could have formed.  Many scientists think that when Mercury was in its early stages of formation, it crashed into another planet whose core contained a large amount of iron. </a:t>
            </a:r>
            <a:endParaRPr lang="en-US" dirty="0"/>
          </a:p>
        </p:txBody>
      </p:sp>
    </p:spTree>
    <p:extLst>
      <p:ext uri="{BB962C8B-B14F-4D97-AF65-F5344CB8AC3E}">
        <p14:creationId xmlns:p14="http://schemas.microsoft.com/office/powerpoint/2010/main" val="8683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smtClean="0"/>
              <a:t>“Students Will be Able To…”  (another</a:t>
            </a:r>
            <a:r>
              <a:rPr lang="en-US" baseline="0" dirty="0" smtClean="0"/>
              <a:t> way to state the lesson objectives).</a:t>
            </a:r>
            <a:endParaRPr lang="en-US" dirty="0"/>
          </a:p>
        </p:txBody>
      </p:sp>
    </p:spTree>
    <p:extLst>
      <p:ext uri="{BB962C8B-B14F-4D97-AF65-F5344CB8AC3E}">
        <p14:creationId xmlns:p14="http://schemas.microsoft.com/office/powerpoint/2010/main" val="16334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effectLst/>
              </a:rPr>
              <a:t>Since moving into orbit about Mercury in</a:t>
            </a:r>
            <a:r>
              <a:rPr lang="en-US" baseline="0" dirty="0" smtClean="0">
                <a:effectLst/>
              </a:rPr>
              <a:t> 2007</a:t>
            </a:r>
            <a:r>
              <a:rPr lang="en-US" dirty="0" smtClean="0">
                <a:effectLst/>
              </a:rPr>
              <a:t>, NASA's MESSENGER spacecraft has captured nearly 100,000 images and returned data that have revealed new information about the planet, including its topography, the structure of its core, and areas of permanent shadow at the poles that host the mysterious polar ice deposits. Before running out of fuel, MESSENGER was intentionally crashed into</a:t>
            </a:r>
            <a:r>
              <a:rPr lang="en-US" baseline="0" dirty="0" smtClean="0">
                <a:effectLst/>
              </a:rPr>
              <a:t> Mercury’s surface to gather more data in April, 2015.  </a:t>
            </a:r>
            <a:r>
              <a:rPr lang="en-US" dirty="0" err="1" smtClean="0">
                <a:effectLst/>
              </a:rPr>
              <a:t>BepiColombo</a:t>
            </a:r>
            <a:r>
              <a:rPr lang="en-US" dirty="0" smtClean="0">
                <a:effectLst/>
              </a:rPr>
              <a:t> is Europe's first mission to Mercury. It will set off in 2018 on a journey to the smallest and least explored terrestrial planet in our Solar System</a:t>
            </a:r>
            <a:r>
              <a:rPr lang="en-US" baseline="0" dirty="0" smtClean="0">
                <a:effectLst/>
              </a:rPr>
              <a:t> (arrival in 2024).</a:t>
            </a:r>
            <a:endParaRPr lang="en-US" dirty="0" smtClean="0">
              <a:effectLst/>
            </a:endParaRPr>
          </a:p>
          <a:p>
            <a:endParaRPr lang="en-US" dirty="0"/>
          </a:p>
        </p:txBody>
      </p:sp>
    </p:spTree>
    <p:extLst>
      <p:ext uri="{BB962C8B-B14F-4D97-AF65-F5344CB8AC3E}">
        <p14:creationId xmlns:p14="http://schemas.microsoft.com/office/powerpoint/2010/main" val="140339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Image reveals Venus’ swirling atmospheric turbulence</a:t>
            </a:r>
            <a:r>
              <a:rPr lang="en-US" baseline="0" dirty="0" smtClean="0"/>
              <a:t> (right) as measured in the infrared region of light – compared with the visible portion (left – from the ESA’s Venus Express Orbiter 2012). </a:t>
            </a:r>
            <a:r>
              <a:rPr lang="en-US" dirty="0" smtClean="0">
                <a:effectLst/>
              </a:rPr>
              <a:t>Venus is the planet which is closest to the Earth and is a little smaller than  the Earth.  The diameter of the Earth (the distance right round the middle of the Earth at the equator) is 12,760 km, or 7926 miles.  The diameter of Venus is 12,103 km, or 7520 miles.</a:t>
            </a:r>
            <a:endParaRPr lang="en-US" dirty="0"/>
          </a:p>
        </p:txBody>
      </p:sp>
    </p:spTree>
    <p:extLst>
      <p:ext uri="{BB962C8B-B14F-4D97-AF65-F5344CB8AC3E}">
        <p14:creationId xmlns:p14="http://schemas.microsoft.com/office/powerpoint/2010/main" val="124880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Thick clouds have obscured the planets surface since telescopes were first aimed at Venus.  The clouds also reflect a large amount of sunlight – giving Venus the title</a:t>
            </a:r>
            <a:r>
              <a:rPr lang="en-US" baseline="0" dirty="0" smtClean="0"/>
              <a:t> of the third-brightest object in the sky behind the Moon &amp; Sun. </a:t>
            </a:r>
            <a:r>
              <a:rPr lang="en-US" dirty="0" smtClean="0"/>
              <a:t>Venus remained shrouded in mystery until the Space Age because the clouds hide its surface from view.  Early planetary scientists envisioned a lush world of oceans, constant rains, and abundant life. Yet the reality is far different: Venus is incredibly hot, dry, and totally unsuitable for life</a:t>
            </a:r>
            <a:r>
              <a:rPr lang="en-US" baseline="0" dirty="0" smtClean="0"/>
              <a:t> (as we know it).</a:t>
            </a:r>
            <a:endParaRPr lang="en-US" dirty="0"/>
          </a:p>
        </p:txBody>
      </p:sp>
    </p:spTree>
    <p:extLst>
      <p:ext uri="{BB962C8B-B14F-4D97-AF65-F5344CB8AC3E}">
        <p14:creationId xmlns:p14="http://schemas.microsoft.com/office/powerpoint/2010/main" val="315065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Real photograph showing three planets -  Mercury, Venus &amp; Saturn with a crescent Moon on the right at sunset.</a:t>
            </a:r>
            <a:endParaRPr lang="en-US" dirty="0"/>
          </a:p>
        </p:txBody>
      </p:sp>
    </p:spTree>
    <p:extLst>
      <p:ext uri="{BB962C8B-B14F-4D97-AF65-F5344CB8AC3E}">
        <p14:creationId xmlns:p14="http://schemas.microsoft.com/office/powerpoint/2010/main" val="248159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Venus minus the clouds (radar image of its surface) as compared to Earth – to scale.  Despite</a:t>
            </a:r>
            <a:r>
              <a:rPr lang="en-US" baseline="0" dirty="0" smtClean="0"/>
              <a:t> the similarity in size Venus &amp; Earth are very different.</a:t>
            </a:r>
            <a:endParaRPr lang="en-US" dirty="0"/>
          </a:p>
        </p:txBody>
      </p:sp>
    </p:spTree>
    <p:extLst>
      <p:ext uri="{BB962C8B-B14F-4D97-AF65-F5344CB8AC3E}">
        <p14:creationId xmlns:p14="http://schemas.microsoft.com/office/powerpoint/2010/main" val="22533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The Venusian clouds kept astronomers from seeing the planet's surface. Without visible landmarks, they could not measure how fast Venus turns on its axis</a:t>
            </a:r>
            <a:r>
              <a:rPr lang="en-US" baseline="0" dirty="0" smtClean="0"/>
              <a:t> – until the 1960’s when powerful radar beamed from Earth was able to “see” beneath the clouds.</a:t>
            </a:r>
            <a:endParaRPr lang="en-US" dirty="0"/>
          </a:p>
        </p:txBody>
      </p:sp>
    </p:spTree>
    <p:extLst>
      <p:ext uri="{BB962C8B-B14F-4D97-AF65-F5344CB8AC3E}">
        <p14:creationId xmlns:p14="http://schemas.microsoft.com/office/powerpoint/2010/main" val="1224921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It took cloud-penetrating radar, first aimed at Venus in the early 1960s, for scientists to discover that Venus rotates backward as compared to the other planets in the solar system. This means that the Sun rises in the west and sets in the east. And Venus' rotation is extremely slow, so the length of a "day" on Venus is longer than a year.</a:t>
            </a:r>
            <a:r>
              <a:rPr lang="en-US" baseline="0" dirty="0" smtClean="0"/>
              <a:t>  </a:t>
            </a:r>
            <a:r>
              <a:rPr lang="en-US" dirty="0" smtClean="0"/>
              <a:t>The planet's "retrograde" rotation could be the result of a collision between Venus and a large proto-planet billions of years ago, when the solar system was forming.</a:t>
            </a:r>
          </a:p>
          <a:p>
            <a:endParaRPr lang="en-US" dirty="0"/>
          </a:p>
        </p:txBody>
      </p:sp>
    </p:spTree>
    <p:extLst>
      <p:ext uri="{BB962C8B-B14F-4D97-AF65-F5344CB8AC3E}">
        <p14:creationId xmlns:p14="http://schemas.microsoft.com/office/powerpoint/2010/main" val="22885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The interior of Venus is probably similar to Earth's interior.  Venus, like Earth, is one of the terrestrial planets and is made of rock and metal. It probably has a partly molten metallic core, a rocky mantle, and a crust. </a:t>
            </a:r>
            <a:endParaRPr lang="en-US" dirty="0"/>
          </a:p>
        </p:txBody>
      </p:sp>
    </p:spTree>
    <p:extLst>
      <p:ext uri="{BB962C8B-B14F-4D97-AF65-F5344CB8AC3E}">
        <p14:creationId xmlns:p14="http://schemas.microsoft.com/office/powerpoint/2010/main" val="201401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Artist rendition</a:t>
            </a:r>
            <a:r>
              <a:rPr lang="en-US" baseline="0" dirty="0" smtClean="0"/>
              <a:t> of the Venusian surface. </a:t>
            </a:r>
            <a:r>
              <a:rPr lang="en-US" dirty="0" smtClean="0"/>
              <a:t>One possible explanation for the</a:t>
            </a:r>
            <a:r>
              <a:rPr lang="en-US" baseline="0" dirty="0" smtClean="0"/>
              <a:t> resurfacing </a:t>
            </a:r>
            <a:r>
              <a:rPr lang="en-US" dirty="0" smtClean="0"/>
              <a:t>event is that it is part of a cyclic process on Venus. On Earth, plate tectonics allows heat to escape from the mantle. However, Venus has no evidence of plate tectonics, so this theory states that the interior of the planet heats up (due to the decay of radioactive elements) until material in the mantle is hot enough to force its way to the surface. The subsequent resurfacing event covers most or all of the planet with lava, until the mantle is cool enough for the process to start over.</a:t>
            </a:r>
            <a:endParaRPr lang="en-US" dirty="0"/>
          </a:p>
        </p:txBody>
      </p:sp>
    </p:spTree>
    <p:extLst>
      <p:ext uri="{BB962C8B-B14F-4D97-AF65-F5344CB8AC3E}">
        <p14:creationId xmlns:p14="http://schemas.microsoft.com/office/powerpoint/2010/main" val="636188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The surface of Venus is dominated by volcanism. Although Venus is superficially similar to Earth, it seems that the tectonic plates so active in Earth's geology do not exist on Venus. About 80% of the planet consists of a mosaic of volcanic lava plains, dotted with more than a hundred large isolated shield volcanoes, and many hundreds of smaller volcanoes and volcanic constructs such as </a:t>
            </a:r>
            <a:r>
              <a:rPr lang="en-US" i="1" dirty="0" smtClean="0"/>
              <a:t>coronae </a:t>
            </a:r>
            <a:r>
              <a:rPr lang="en-US" i="0" dirty="0" smtClean="0"/>
              <a:t>(oval-shaped features)</a:t>
            </a:r>
            <a:r>
              <a:rPr lang="en-US" dirty="0" smtClean="0"/>
              <a:t>. These are geological features believed to be almost unique to Venus: huge, ring-shaped structures 100–300 km (60–180 mi) across and rising hundreds of meters above the surface. </a:t>
            </a:r>
            <a:endParaRPr lang="en-US" dirty="0"/>
          </a:p>
        </p:txBody>
      </p:sp>
    </p:spTree>
    <p:extLst>
      <p:ext uri="{BB962C8B-B14F-4D97-AF65-F5344CB8AC3E}">
        <p14:creationId xmlns:p14="http://schemas.microsoft.com/office/powerpoint/2010/main" val="324614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pPr rtl="0"/>
            <a:r>
              <a:rPr lang="en-US" dirty="0" smtClean="0"/>
              <a:t>Top image shows Mercury transiting the Sun as seen from the Earth. Transits of Mercury with respect to Earth are much more frequent than transits of Venus, with about 13 or 14 per century, in part because Mercury is closer to the Sun and orbits it more rapidly.</a:t>
            </a:r>
            <a:r>
              <a:rPr lang="en-US" baseline="0" dirty="0" smtClean="0"/>
              <a:t> </a:t>
            </a:r>
            <a:r>
              <a:rPr lang="en-US" dirty="0" smtClean="0"/>
              <a:t>Transits of Mercury occur in May or November. The last three transits occurred in 1999, 2003 and 2006; and</a:t>
            </a:r>
            <a:r>
              <a:rPr lang="en-US" baseline="0" dirty="0" smtClean="0"/>
              <a:t> in </a:t>
            </a:r>
            <a:r>
              <a:rPr lang="en-US" dirty="0" smtClean="0"/>
              <a:t>2016.  The next will occur</a:t>
            </a:r>
            <a:r>
              <a:rPr lang="en-US" baseline="0" dirty="0" smtClean="0"/>
              <a:t> on Nov. 11</a:t>
            </a:r>
            <a:r>
              <a:rPr lang="en-US" baseline="30000" dirty="0" smtClean="0"/>
              <a:t>th</a:t>
            </a:r>
            <a:r>
              <a:rPr lang="en-US" baseline="0" dirty="0" smtClean="0"/>
              <a:t>, 2019 – after that not again until 2032.  </a:t>
            </a:r>
            <a:r>
              <a:rPr lang="en-US" dirty="0" smtClean="0"/>
              <a:t>Part of the difficulty in</a:t>
            </a:r>
            <a:r>
              <a:rPr lang="en-US" baseline="0" dirty="0" smtClean="0"/>
              <a:t> s</a:t>
            </a:r>
            <a:r>
              <a:rPr lang="en-US" dirty="0" smtClean="0"/>
              <a:t>ending</a:t>
            </a:r>
            <a:r>
              <a:rPr lang="en-US" baseline="0" dirty="0" smtClean="0"/>
              <a:t> a spacecraft to Mercury is that the probe has to reach speeds up to 65,000 mph to reach the planet. Bottom image is from the spacecraft MESSENGER which has imaged over 96% of Mercury’s surface.  MESSENGER </a:t>
            </a:r>
            <a:r>
              <a:rPr lang="en-US" dirty="0" smtClean="0">
                <a:effectLst/>
              </a:rPr>
              <a:t>spacecraft used the last of its maneuvering propellant and deorbited as planned, impacting the surface of Mercury on April 30, 2015.</a:t>
            </a:r>
            <a:r>
              <a:rPr lang="en-US" baseline="0" dirty="0" smtClean="0"/>
              <a:t> </a:t>
            </a:r>
            <a:endParaRPr lang="en-US" dirty="0" smtClean="0"/>
          </a:p>
          <a:p>
            <a:endParaRPr lang="en-US" dirty="0"/>
          </a:p>
        </p:txBody>
      </p:sp>
    </p:spTree>
    <p:extLst>
      <p:ext uri="{BB962C8B-B14F-4D97-AF65-F5344CB8AC3E}">
        <p14:creationId xmlns:p14="http://schemas.microsoft.com/office/powerpoint/2010/main" val="275026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b="0" dirty="0" smtClean="0"/>
              <a:t>(Artist impression.)</a:t>
            </a:r>
            <a:r>
              <a:rPr lang="en-US" b="0" baseline="0" dirty="0" smtClean="0"/>
              <a:t> </a:t>
            </a:r>
            <a:r>
              <a:rPr lang="en-US" b="0" dirty="0" smtClean="0"/>
              <a:t>The atmosphere of Venus is composed of about 96% carbon dioxide, with most of the remainder being nitrogen. The atmosphere appears to be relatively clear until the cloud deck starts about 50 km above the surface.  The clouds are composed of sulfuric acid and various other corrosive compounds, and the atmosphere contains little water. The greenhouse effect occurs for all planetary atmospheres containing greenhouse gases, and is responsible for their being warmer than would be the case otherwise. The greenhouse effect by itself could not account for the conditions that we find on Venus. However, under certain conditions scientists believe the greenhouse effect can "run away". For example, Earth has enormous amounts of two greenhouse gases: water vapor and carbon dioxide.  However, for the Earth most of the water and carbon dioxide are not in the atmosphere. The water is mostly in the oceans, and the carbon dioxide is mostly bound chemically in rocks made from compounds that chemists call </a:t>
            </a:r>
            <a:r>
              <a:rPr lang="en-US" b="0" i="1" dirty="0" smtClean="0"/>
              <a:t>carbonates</a:t>
            </a:r>
            <a:r>
              <a:rPr lang="en-US" b="0" dirty="0" smtClean="0"/>
              <a:t> (for example, limestone). </a:t>
            </a:r>
            <a:endParaRPr lang="en-US" b="0" dirty="0"/>
          </a:p>
        </p:txBody>
      </p:sp>
    </p:spTree>
    <p:extLst>
      <p:ext uri="{BB962C8B-B14F-4D97-AF65-F5344CB8AC3E}">
        <p14:creationId xmlns:p14="http://schemas.microsoft.com/office/powerpoint/2010/main" val="2773241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Magellan created the first (and currently the best) near-photographic quality, high resolution radar mapping of the planet's surface features. Prior Venus missions had created low resolution radar globes of general, continent-sized formations. Magellan, however, finally allowed detailed imaging and analysis of craters, hills, ridges, and other geologic formations, to a degree comparable to the visible-light photographic mapping of other planets. Magellan's global radar map will remain the most detailed Venus map in existence for the foreseeable future, although the planned Russian </a:t>
            </a:r>
            <a:r>
              <a:rPr lang="en-US" dirty="0" err="1" smtClean="0"/>
              <a:t>Venera</a:t>
            </a:r>
            <a:r>
              <a:rPr lang="en-US" dirty="0" smtClean="0"/>
              <a:t>-D may carry a radar that can achieve the same, if not</a:t>
            </a:r>
            <a:r>
              <a:rPr lang="en-US" baseline="0" dirty="0" smtClean="0"/>
              <a:t> </a:t>
            </a:r>
            <a:r>
              <a:rPr lang="en-US" dirty="0" smtClean="0"/>
              <a:t>better resolution as the radar used by Magellan.</a:t>
            </a:r>
            <a:endParaRPr lang="en-US" dirty="0"/>
          </a:p>
        </p:txBody>
      </p:sp>
    </p:spTree>
    <p:extLst>
      <p:ext uri="{BB962C8B-B14F-4D97-AF65-F5344CB8AC3E}">
        <p14:creationId xmlns:p14="http://schemas.microsoft.com/office/powerpoint/2010/main" val="1360063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Magellan was a space probe made almost completely out of spare parts from other spacecraft. It carried a </a:t>
            </a:r>
            <a:r>
              <a:rPr lang="en-US" dirty="0" smtClean="0"/>
              <a:t>radar </a:t>
            </a:r>
            <a:r>
              <a:rPr lang="en-US" dirty="0"/>
              <a:t>and radio antenna. Magellan was launched from the space shuttle Atlantis on May 4, 1989, becoming </a:t>
            </a:r>
            <a:r>
              <a:rPr lang="en-US" dirty="0" smtClean="0"/>
              <a:t>the </a:t>
            </a:r>
            <a:r>
              <a:rPr lang="en-US" dirty="0"/>
              <a:t>first probe launched from a space shuttle. Magellan’s mission was to create a detailed map of at least </a:t>
            </a:r>
            <a:r>
              <a:rPr lang="en-US" dirty="0" smtClean="0"/>
              <a:t>70</a:t>
            </a:r>
            <a:r>
              <a:rPr lang="en-US" dirty="0"/>
              <a:t>% of Venus’ surface. It did this by bouncing radar waves off of the planet.  It could tell if there were </a:t>
            </a:r>
            <a:r>
              <a:rPr lang="en-US" dirty="0" smtClean="0"/>
              <a:t>mountains </a:t>
            </a:r>
            <a:r>
              <a:rPr lang="en-US" dirty="0"/>
              <a:t>and what the surface was made out of by how fast the radar came back. After it </a:t>
            </a:r>
            <a:r>
              <a:rPr lang="en-US" dirty="0" smtClean="0"/>
              <a:t>gathered information, the</a:t>
            </a:r>
            <a:r>
              <a:rPr lang="en-US" baseline="0" dirty="0" smtClean="0"/>
              <a:t> probe </a:t>
            </a:r>
            <a:r>
              <a:rPr lang="en-US" dirty="0" smtClean="0"/>
              <a:t>sent </a:t>
            </a:r>
            <a:r>
              <a:rPr lang="en-US" dirty="0"/>
              <a:t>it back to Earth by the radar antenna. Magellan’s mission was a great success - it mapped 98% of </a:t>
            </a:r>
            <a:r>
              <a:rPr lang="en-US" dirty="0" smtClean="0"/>
              <a:t>Venus</a:t>
            </a:r>
            <a:r>
              <a:rPr lang="en-US" dirty="0"/>
              <a:t>’ </a:t>
            </a:r>
            <a:r>
              <a:rPr lang="en-US" dirty="0" smtClean="0"/>
              <a:t>surface!</a:t>
            </a:r>
            <a:endParaRPr lang="en-US" dirty="0"/>
          </a:p>
        </p:txBody>
      </p:sp>
    </p:spTree>
    <p:extLst>
      <p:ext uri="{BB962C8B-B14F-4D97-AF65-F5344CB8AC3E}">
        <p14:creationId xmlns:p14="http://schemas.microsoft.com/office/powerpoint/2010/main" val="2440643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The last six years of observations by Venus Express have shown a marked rise and fall of the levels of sulfur dioxide </a:t>
            </a:r>
            <a:r>
              <a:rPr lang="en-US" dirty="0" smtClean="0"/>
              <a:t>(</a:t>
            </a:r>
            <a:r>
              <a:rPr lang="en-US" dirty="0"/>
              <a:t>SO</a:t>
            </a:r>
            <a:r>
              <a:rPr lang="en-US" baseline="-25000" dirty="0"/>
              <a:t>2</a:t>
            </a:r>
            <a:r>
              <a:rPr lang="en-US" dirty="0"/>
              <a:t>) in Venus’ atmosphere, similar to </a:t>
            </a:r>
            <a:r>
              <a:rPr lang="en-US" dirty="0" smtClean="0"/>
              <a:t>what was </a:t>
            </a:r>
            <a:r>
              <a:rPr lang="en-US" dirty="0"/>
              <a:t>seen by NASA’s Pioneer Venus mission from 1978 to 1992.  These </a:t>
            </a:r>
            <a:r>
              <a:rPr lang="en-US" dirty="0" smtClean="0"/>
              <a:t>spikes </a:t>
            </a:r>
            <a:r>
              <a:rPr lang="en-US" dirty="0"/>
              <a:t>in SO</a:t>
            </a:r>
            <a:r>
              <a:rPr lang="en-US" baseline="-25000" dirty="0"/>
              <a:t>2</a:t>
            </a:r>
            <a:r>
              <a:rPr lang="en-US" dirty="0"/>
              <a:t> concentrations </a:t>
            </a:r>
            <a:r>
              <a:rPr lang="en-US" i="1" dirty="0"/>
              <a:t>could</a:t>
            </a:r>
            <a:r>
              <a:rPr lang="en-US" dirty="0"/>
              <a:t> </a:t>
            </a:r>
            <a:r>
              <a:rPr lang="en-US" dirty="0" smtClean="0"/>
              <a:t> be </a:t>
            </a:r>
            <a:r>
              <a:rPr lang="en-US" dirty="0"/>
              <a:t>the result of volcanoes on the planet’s </a:t>
            </a:r>
            <a:r>
              <a:rPr lang="en-US" dirty="0" smtClean="0"/>
              <a:t>surface,</a:t>
            </a:r>
            <a:r>
              <a:rPr lang="en-US" baseline="0" dirty="0" smtClean="0"/>
              <a:t> </a:t>
            </a:r>
            <a:r>
              <a:rPr lang="en-US" dirty="0" smtClean="0"/>
              <a:t>proving </a:t>
            </a:r>
            <a:r>
              <a:rPr lang="en-US" dirty="0"/>
              <a:t>that the planet is indeed </a:t>
            </a:r>
            <a:r>
              <a:rPr lang="en-US" dirty="0" smtClean="0"/>
              <a:t>volcanically </a:t>
            </a:r>
            <a:r>
              <a:rPr lang="en-US" dirty="0"/>
              <a:t>active — but then again, they could also be due to variations in Venus’ complex circulation patterns which </a:t>
            </a:r>
            <a:r>
              <a:rPr lang="en-US" dirty="0" smtClean="0"/>
              <a:t>are </a:t>
            </a:r>
            <a:r>
              <a:rPr lang="en-US" dirty="0"/>
              <a:t>governed by its rapid “super-rotating” atmosphere.</a:t>
            </a:r>
          </a:p>
          <a:p>
            <a:r>
              <a:rPr lang="en-US" dirty="0"/>
              <a:t/>
            </a:r>
            <a:br>
              <a:rPr lang="en-US" dirty="0"/>
            </a:br>
            <a:endParaRPr lang="en-US" dirty="0"/>
          </a:p>
        </p:txBody>
      </p:sp>
    </p:spTree>
    <p:extLst>
      <p:ext uri="{BB962C8B-B14F-4D97-AF65-F5344CB8AC3E}">
        <p14:creationId xmlns:p14="http://schemas.microsoft.com/office/powerpoint/2010/main" val="2375042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Surface photographs from the Soviet </a:t>
            </a:r>
            <a:r>
              <a:rPr lang="en-US" dirty="0" err="1" smtClean="0"/>
              <a:t>Venera</a:t>
            </a:r>
            <a:r>
              <a:rPr lang="en-US" dirty="0" smtClean="0"/>
              <a:t> 14 spacecraft. The </a:t>
            </a:r>
            <a:r>
              <a:rPr lang="en-US" dirty="0" err="1" smtClean="0"/>
              <a:t>Venera</a:t>
            </a:r>
            <a:r>
              <a:rPr lang="en-US" dirty="0" smtClean="0"/>
              <a:t> 14 lander became the second Venus surface probe to transmit color images after setting</a:t>
            </a:r>
            <a:r>
              <a:rPr lang="en-US" baseline="0" dirty="0" smtClean="0"/>
              <a:t> </a:t>
            </a:r>
            <a:r>
              <a:rPr lang="en-US" dirty="0" smtClean="0"/>
              <a:t>down on 5 May 1982</a:t>
            </a:r>
            <a:r>
              <a:rPr lang="en-US" baseline="0" dirty="0" smtClean="0"/>
              <a:t> (these photos are obviously not in color – but are from the same mission).</a:t>
            </a:r>
            <a:endParaRPr lang="en-US" dirty="0"/>
          </a:p>
        </p:txBody>
      </p:sp>
    </p:spTree>
    <p:extLst>
      <p:ext uri="{BB962C8B-B14F-4D97-AF65-F5344CB8AC3E}">
        <p14:creationId xmlns:p14="http://schemas.microsoft.com/office/powerpoint/2010/main" val="4079451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err="1" smtClean="0">
                <a:effectLst/>
              </a:rPr>
              <a:t>Venera</a:t>
            </a:r>
            <a:r>
              <a:rPr lang="en-US" dirty="0" smtClean="0">
                <a:effectLst/>
              </a:rPr>
              <a:t> 13, a Soviet/Russian spacecraft, was the first lander to transmit color images from the surface of Venus (right). Although other landers arrived before and after it, pictures from </a:t>
            </a:r>
            <a:r>
              <a:rPr lang="en-US" dirty="0" err="1" smtClean="0">
                <a:effectLst/>
              </a:rPr>
              <a:t>Venera</a:t>
            </a:r>
            <a:r>
              <a:rPr lang="en-US" dirty="0" smtClean="0">
                <a:effectLst/>
              </a:rPr>
              <a:t> 13 tend to be more widely circulated because they are in color.</a:t>
            </a:r>
            <a:r>
              <a:rPr lang="en-US" baseline="0" dirty="0" smtClean="0">
                <a:effectLst/>
              </a:rPr>
              <a:t>  </a:t>
            </a:r>
            <a:r>
              <a:rPr lang="en-US" dirty="0" smtClean="0">
                <a:effectLst/>
              </a:rPr>
              <a:t>The spacecraft was designed to last about half an hour on Venus' harsh surface, but sent back </a:t>
            </a:r>
            <a:r>
              <a:rPr lang="en-US" dirty="0"/>
              <a:t>data</a:t>
            </a:r>
            <a:r>
              <a:rPr lang="en-US" dirty="0" smtClean="0">
                <a:effectLst/>
              </a:rPr>
              <a:t> for more than two hours after its landing March 1, 1982.</a:t>
            </a:r>
            <a:r>
              <a:rPr lang="en-US" baseline="0" dirty="0" smtClean="0">
                <a:effectLst/>
              </a:rPr>
              <a:t>  </a:t>
            </a:r>
            <a:r>
              <a:rPr lang="en-US" dirty="0" smtClean="0">
                <a:effectLst/>
              </a:rPr>
              <a:t>Since no lander has ventured on to Venus since the</a:t>
            </a:r>
            <a:r>
              <a:rPr lang="en-US" baseline="0" dirty="0" smtClean="0">
                <a:effectLst/>
              </a:rPr>
              <a:t> </a:t>
            </a:r>
            <a:r>
              <a:rPr lang="en-US" dirty="0" smtClean="0">
                <a:effectLst/>
              </a:rPr>
              <a:t>1980s, the </a:t>
            </a:r>
            <a:r>
              <a:rPr lang="en-US" dirty="0" err="1" smtClean="0">
                <a:effectLst/>
              </a:rPr>
              <a:t>Venera</a:t>
            </a:r>
            <a:r>
              <a:rPr lang="en-US" dirty="0" smtClean="0">
                <a:effectLst/>
              </a:rPr>
              <a:t> </a:t>
            </a:r>
            <a:r>
              <a:rPr lang="en-US" dirty="0"/>
              <a:t>program's</a:t>
            </a:r>
            <a:r>
              <a:rPr lang="en-US" dirty="0" smtClean="0">
                <a:effectLst/>
              </a:rPr>
              <a:t> images of the surface stand as the best close-up record of the planet today. </a:t>
            </a:r>
          </a:p>
        </p:txBody>
      </p:sp>
    </p:spTree>
    <p:extLst>
      <p:ext uri="{BB962C8B-B14F-4D97-AF65-F5344CB8AC3E}">
        <p14:creationId xmlns:p14="http://schemas.microsoft.com/office/powerpoint/2010/main" val="1001999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err="1" smtClean="0"/>
              <a:t>Venera</a:t>
            </a:r>
            <a:r>
              <a:rPr lang="en-US" dirty="0" smtClean="0"/>
              <a:t> 11 was part of a two-spacecraft Russian</a:t>
            </a:r>
            <a:r>
              <a:rPr lang="en-US" baseline="0" dirty="0" smtClean="0"/>
              <a:t> </a:t>
            </a:r>
            <a:r>
              <a:rPr lang="en-US" dirty="0" smtClean="0"/>
              <a:t>mission to study Venus and the interplanetary medium. Each of the two spacecraft, </a:t>
            </a:r>
            <a:r>
              <a:rPr lang="en-US" dirty="0" err="1" smtClean="0"/>
              <a:t>Venera</a:t>
            </a:r>
            <a:r>
              <a:rPr lang="en-US" dirty="0" smtClean="0"/>
              <a:t> 11 and </a:t>
            </a:r>
            <a:r>
              <a:rPr lang="en-US" dirty="0" err="1" smtClean="0"/>
              <a:t>Venera</a:t>
            </a:r>
            <a:r>
              <a:rPr lang="en-US" dirty="0" smtClean="0"/>
              <a:t> 12, consisted of a flight platform and a lander probe. Identical instruments were carried on both spacecraft. In the foreground</a:t>
            </a:r>
            <a:r>
              <a:rPr lang="en-US" baseline="0" dirty="0" smtClean="0"/>
              <a:t> is a piece of metal from the lander.  The incredible atmospheric pressure and heat caused the landers to deteriorate rapidly after landing – usually completely destroyed after 30 minutes on the Venusian surface.  </a:t>
            </a:r>
            <a:endParaRPr lang="en-US" dirty="0"/>
          </a:p>
        </p:txBody>
      </p:sp>
    </p:spTree>
    <p:extLst>
      <p:ext uri="{BB962C8B-B14F-4D97-AF65-F5344CB8AC3E}">
        <p14:creationId xmlns:p14="http://schemas.microsoft.com/office/powerpoint/2010/main" val="2429400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b="0" i="1" dirty="0" smtClean="0"/>
              <a:t>Venus Express</a:t>
            </a:r>
            <a:r>
              <a:rPr lang="en-US" b="0" dirty="0" smtClean="0"/>
              <a:t> (VEX) </a:t>
            </a:r>
            <a:r>
              <a:rPr lang="en-US" dirty="0" smtClean="0"/>
              <a:t>is the first Venus exploration mission of the European Space Agency.  Launched in November 2005, it arrived at Venus in April 2006 and has been continuously sending back science data from its polar orbit around Venus.  Equipped with seven scientific instruments, the main objective of the mission is the long term observation of the Venusian atmosphere. The observation over such long periods of time has never been done in previous missions to Venus, and is key to a better understanding of the atmospheric dynamics.  It is hoped that such studies can contribute to an understanding of atmospheric dynamics in general, while also contributing to an understanding of climate change on Earth. The </a:t>
            </a:r>
            <a:r>
              <a:rPr lang="en-US" dirty="0" smtClean="0">
                <a:effectLst/>
              </a:rPr>
              <a:t>ESA concluded the mission in December 2014.  </a:t>
            </a:r>
            <a:endParaRPr lang="en-US" dirty="0"/>
          </a:p>
        </p:txBody>
      </p:sp>
    </p:spTree>
    <p:extLst>
      <p:ext uri="{BB962C8B-B14F-4D97-AF65-F5344CB8AC3E}">
        <p14:creationId xmlns:p14="http://schemas.microsoft.com/office/powerpoint/2010/main" val="1624263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effectLst/>
              </a:rPr>
              <a:t>A detailed study of Venus' South Polar Vortex (through the ESA’s Venus Express Orbiter or VEX) shows a much more chaotic and unpredictable cyclone than previously thought. The analysis reveals that the center of rotation of the vortex wanders around the pole differently at different altitude levels in the clouds of Venus. In its stroll around the Pole, in layers separated by 20 km, the vortex experiences unpredictable changes in its morphology.</a:t>
            </a:r>
            <a:endParaRPr lang="en-US" dirty="0"/>
          </a:p>
        </p:txBody>
      </p:sp>
    </p:spTree>
    <p:extLst>
      <p:ext uri="{BB962C8B-B14F-4D97-AF65-F5344CB8AC3E}">
        <p14:creationId xmlns:p14="http://schemas.microsoft.com/office/powerpoint/2010/main" val="2569663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Artist rendition of the </a:t>
            </a:r>
            <a:r>
              <a:rPr lang="en-US" b="1" i="1" dirty="0" err="1" smtClean="0">
                <a:effectLst/>
              </a:rPr>
              <a:t>Akatsuki</a:t>
            </a:r>
            <a:r>
              <a:rPr lang="en-US" dirty="0" smtClean="0">
                <a:effectLst/>
              </a:rPr>
              <a:t>  </a:t>
            </a:r>
            <a:r>
              <a:rPr lang="en-US" b="0" dirty="0" smtClean="0">
                <a:effectLst/>
              </a:rPr>
              <a:t>("Dawn") </a:t>
            </a:r>
            <a:r>
              <a:rPr lang="en-US" b="0" dirty="0" err="1" smtClean="0">
                <a:effectLst/>
              </a:rPr>
              <a:t>spaceprobe</a:t>
            </a:r>
            <a:r>
              <a:rPr lang="en-US" dirty="0" smtClean="0">
                <a:effectLst/>
              </a:rPr>
              <a:t>, also known as the </a:t>
            </a:r>
            <a:r>
              <a:rPr lang="en-US" b="1" dirty="0" smtClean="0">
                <a:effectLst/>
              </a:rPr>
              <a:t>Venus Climate Orbiter</a:t>
            </a:r>
            <a:r>
              <a:rPr lang="en-US" dirty="0" smtClean="0">
                <a:effectLst/>
              </a:rPr>
              <a:t> (</a:t>
            </a:r>
            <a:r>
              <a:rPr lang="en-US" b="1" dirty="0" smtClean="0">
                <a:effectLst/>
              </a:rPr>
              <a:t>VCO</a:t>
            </a:r>
            <a:r>
              <a:rPr lang="en-US" dirty="0" smtClean="0">
                <a:effectLst/>
              </a:rPr>
              <a:t>) and </a:t>
            </a:r>
            <a:r>
              <a:rPr lang="en-US" b="1" dirty="0" smtClean="0">
                <a:effectLst/>
              </a:rPr>
              <a:t>Planet-C</a:t>
            </a:r>
            <a:r>
              <a:rPr lang="en-US" b="0" dirty="0" smtClean="0">
                <a:effectLst/>
              </a:rPr>
              <a:t>.</a:t>
            </a:r>
            <a:r>
              <a:rPr lang="en-US" b="0" baseline="0" dirty="0" smtClean="0">
                <a:effectLst/>
              </a:rPr>
              <a:t> It</a:t>
            </a:r>
            <a:r>
              <a:rPr lang="en-US" dirty="0" smtClean="0">
                <a:effectLst/>
              </a:rPr>
              <a:t> is a Japanese (JAXA) space probe tasked to study the atmosphere of Venus. It was launched aboard an H-IIA 202 rocket on 20 May 2010,</a:t>
            </a:r>
            <a:r>
              <a:rPr lang="en-US" baseline="30000" dirty="0" smtClean="0">
                <a:effectLst/>
              </a:rPr>
              <a:t> </a:t>
            </a:r>
            <a:r>
              <a:rPr lang="en-US" dirty="0" smtClean="0">
                <a:effectLst/>
              </a:rPr>
              <a:t>and failed to enter orbit around Venus on 6 December 2010. After the craft orbited the Sun for five years, engineers placed it into an alternative successful</a:t>
            </a:r>
            <a:r>
              <a:rPr lang="en-US" baseline="0" dirty="0" smtClean="0">
                <a:effectLst/>
              </a:rPr>
              <a:t> </a:t>
            </a:r>
            <a:r>
              <a:rPr lang="en-US" dirty="0" smtClean="0">
                <a:effectLst/>
              </a:rPr>
              <a:t>elliptical Venusian orbit on 7 December 2015 by firing its attitude control thrusters for 20 minutes.</a:t>
            </a:r>
            <a:r>
              <a:rPr lang="en-US" baseline="30000" dirty="0" smtClean="0">
                <a:effectLst/>
              </a:rPr>
              <a:t> </a:t>
            </a:r>
            <a:r>
              <a:rPr lang="en-US" dirty="0" smtClean="0">
                <a:effectLst/>
              </a:rPr>
              <a:t>By using five different cameras, </a:t>
            </a:r>
            <a:r>
              <a:rPr lang="en-US" i="1" dirty="0" err="1" smtClean="0">
                <a:effectLst/>
              </a:rPr>
              <a:t>Akatsuki</a:t>
            </a:r>
            <a:r>
              <a:rPr lang="en-US" dirty="0" smtClean="0">
                <a:effectLst/>
              </a:rPr>
              <a:t> will study the stratification of the atmosphere, atmospheric dynamics, and cloud physics.</a:t>
            </a:r>
            <a:r>
              <a:rPr lang="en-US" baseline="30000" dirty="0" smtClean="0">
                <a:effectLst/>
              </a:rPr>
              <a:t> </a:t>
            </a:r>
            <a:r>
              <a:rPr lang="en-US" sz="1200" kern="1200" dirty="0" smtClean="0">
                <a:solidFill>
                  <a:schemeClr val="tx1"/>
                </a:solidFill>
                <a:effectLst/>
                <a:latin typeface="Times New Roman" pitchFamily="18" charset="0"/>
                <a:ea typeface="+mn-ea"/>
                <a:cs typeface="+mn-cs"/>
              </a:rPr>
              <a:t>This lesson can be reviewed with a 20-question interactive quiz </a:t>
            </a:r>
            <a:r>
              <a:rPr lang="en-US" sz="1200" kern="1200" smtClean="0">
                <a:solidFill>
                  <a:schemeClr val="tx1"/>
                </a:solidFill>
                <a:effectLst/>
                <a:latin typeface="Times New Roman" pitchFamily="18" charset="0"/>
                <a:ea typeface="+mn-ea"/>
                <a:cs typeface="+mn-cs"/>
              </a:rPr>
              <a:t>at  </a:t>
            </a:r>
            <a:r>
              <a:rPr lang="en-US" sz="1200" kern="1200" smtClean="0">
                <a:solidFill>
                  <a:schemeClr val="tx1"/>
                </a:solidFill>
                <a:effectLst/>
                <a:latin typeface="Times New Roman" pitchFamily="18" charset="0"/>
                <a:ea typeface="+mn-ea"/>
                <a:cs typeface="+mn-cs"/>
              </a:rPr>
              <a:t>https</a:t>
            </a:r>
            <a:r>
              <a:rPr lang="en-US" sz="1200" kern="1200" smtClean="0">
                <a:solidFill>
                  <a:schemeClr val="tx1"/>
                </a:solidFill>
                <a:effectLst/>
                <a:latin typeface="Times New Roman" pitchFamily="18" charset="0"/>
                <a:ea typeface="+mn-ea"/>
                <a:cs typeface="+mn-cs"/>
              </a:rPr>
              <a:t>://play.kahoot.it/#/?quizId=ee1f9f19-6ae3-4a9d-b7cc-78fa026b192d   </a:t>
            </a:r>
            <a:r>
              <a:rPr lang="en-US" sz="1200" kern="120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or click the link above in presentation mode.</a:t>
            </a:r>
          </a:p>
          <a:p>
            <a:endParaRPr lang="en-US" dirty="0"/>
          </a:p>
        </p:txBody>
      </p:sp>
    </p:spTree>
    <p:extLst>
      <p:ext uri="{BB962C8B-B14F-4D97-AF65-F5344CB8AC3E}">
        <p14:creationId xmlns:p14="http://schemas.microsoft.com/office/powerpoint/2010/main" val="242601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Picture is a</a:t>
            </a:r>
            <a:r>
              <a:rPr lang="en-US" baseline="0" dirty="0" smtClean="0"/>
              <a:t> mosaic from many flyby’s of the Mariner 10 spacecraft in 1974. </a:t>
            </a:r>
            <a:r>
              <a:rPr lang="en-US" dirty="0" smtClean="0">
                <a:effectLst/>
              </a:rPr>
              <a:t>Mariner 10 was the first spacecraft sent to study Mercury. Mariner 10 also studied Venus while using the planet's gravity to modify its speed and </a:t>
            </a:r>
            <a:r>
              <a:rPr lang="en-US" smtClean="0">
                <a:effectLst/>
              </a:rPr>
              <a:t>trajectory (“gravitational assist”), </a:t>
            </a:r>
            <a:r>
              <a:rPr lang="en-US" dirty="0" smtClean="0">
                <a:effectLst/>
              </a:rPr>
              <a:t>enabling it to reach Mercury.</a:t>
            </a:r>
            <a:r>
              <a:rPr lang="en-US" baseline="0" dirty="0" smtClean="0"/>
              <a:t>  </a:t>
            </a:r>
            <a:endParaRPr lang="en-US" dirty="0"/>
          </a:p>
        </p:txBody>
      </p:sp>
    </p:spTree>
    <p:extLst>
      <p:ext uri="{BB962C8B-B14F-4D97-AF65-F5344CB8AC3E}">
        <p14:creationId xmlns:p14="http://schemas.microsoft.com/office/powerpoint/2010/main" val="74081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effectLst/>
              </a:rPr>
              <a:t>Mariner 10 was the only mission to Mercury until NASA's MESSENGER mission more than 30 years later. It was also the first spacecraft to reach one planet by using the gravity of another planet (in this case, Venus) to alter its speed and trajectory. Gravity</a:t>
            </a:r>
            <a:r>
              <a:rPr lang="en-US" baseline="0" dirty="0" smtClean="0">
                <a:effectLst/>
              </a:rPr>
              <a:t> assists</a:t>
            </a:r>
            <a:r>
              <a:rPr lang="en-US" dirty="0" smtClean="0">
                <a:effectLst/>
              </a:rPr>
              <a:t> has become an extremely important technique</a:t>
            </a:r>
            <a:r>
              <a:rPr lang="en-US" baseline="0" dirty="0" smtClean="0">
                <a:effectLst/>
              </a:rPr>
              <a:t> in saving fuel (and money) to get unmanned spacecraft to their destinations (this will be discussed in further detail in the next unit – “The Outer Planets.”)</a:t>
            </a:r>
            <a:endParaRPr lang="en-US" dirty="0"/>
          </a:p>
        </p:txBody>
      </p:sp>
    </p:spTree>
    <p:extLst>
      <p:ext uri="{BB962C8B-B14F-4D97-AF65-F5344CB8AC3E}">
        <p14:creationId xmlns:p14="http://schemas.microsoft.com/office/powerpoint/2010/main" val="419735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Picture shows a time-lapse image of Mercury transiting</a:t>
            </a:r>
            <a:r>
              <a:rPr lang="en-US" baseline="0" dirty="0" smtClean="0"/>
              <a:t> the Sun as seen from earth.  Astronomers were able to observe planet transits at different points on Earth to eventually calculate planet size and distances. </a:t>
            </a:r>
            <a:r>
              <a:rPr lang="en-US" dirty="0" smtClean="0">
                <a:effectLst/>
              </a:rPr>
              <a:t>Surface temperature difference</a:t>
            </a:r>
            <a:r>
              <a:rPr lang="en-US" baseline="0" dirty="0" smtClean="0">
                <a:effectLst/>
              </a:rPr>
              <a:t> is between daytime and night.  </a:t>
            </a:r>
            <a:r>
              <a:rPr lang="en-US" dirty="0" smtClean="0">
                <a:effectLst/>
              </a:rPr>
              <a:t>Mercury is the closest planet to the sun. As such, it circles the Sun faster than all the other planets, which is why Romans named it after the swift-footed messenger god Mercury. </a:t>
            </a:r>
            <a:endParaRPr lang="en-US" dirty="0"/>
          </a:p>
        </p:txBody>
      </p:sp>
    </p:spTree>
    <p:extLst>
      <p:ext uri="{BB962C8B-B14F-4D97-AF65-F5344CB8AC3E}">
        <p14:creationId xmlns:p14="http://schemas.microsoft.com/office/powerpoint/2010/main" val="157357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effectLst/>
              </a:rPr>
              <a:t>A completely unexpected discovery Mariner 10 made was that Mercury possessed a magnetic field. Planets theoretically generate magnetic fields only if they spin quickly and possess a molten core. But Mercury takes 59 days to rotate and is so small — just roughly one-third Earth's size — that its core should have cooled off long ago. The recent discovery from 2007 Earth-based radar observations that Mercury's core may still be molten could help explain its magnetism.</a:t>
            </a:r>
            <a:endParaRPr lang="en-US" dirty="0"/>
          </a:p>
        </p:txBody>
      </p:sp>
    </p:spTree>
    <p:extLst>
      <p:ext uri="{BB962C8B-B14F-4D97-AF65-F5344CB8AC3E}">
        <p14:creationId xmlns:p14="http://schemas.microsoft.com/office/powerpoint/2010/main" val="310772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Astronomers only learned recently that Mercury’s core is liquid, and not solid (as shown in the diagram </a:t>
            </a:r>
            <a:r>
              <a:rPr lang="en-US" dirty="0" smtClean="0"/>
              <a:t>above</a:t>
            </a:r>
            <a:r>
              <a:rPr lang="en-US" dirty="0"/>
              <a:t>) as originally theorized. They did this by studying how radio signals bounce off the surface of </a:t>
            </a:r>
            <a:r>
              <a:rPr lang="en-US" dirty="0" smtClean="0"/>
              <a:t>Mercury</a:t>
            </a:r>
            <a:r>
              <a:rPr lang="en-US" dirty="0"/>
              <a:t>. They found that wobbles in the planet’s rotation matched predictions only if Mercury’s core </a:t>
            </a:r>
            <a:r>
              <a:rPr lang="en-US" dirty="0" smtClean="0"/>
              <a:t>was </a:t>
            </a:r>
            <a:r>
              <a:rPr lang="en-US" dirty="0"/>
              <a:t>liquid.  Surrounding the core of Mercury is the mantle. Similar to Earth, this mantle consists of </a:t>
            </a:r>
            <a:r>
              <a:rPr lang="en-US" dirty="0" smtClean="0"/>
              <a:t>silicates</a:t>
            </a:r>
            <a:r>
              <a:rPr lang="en-US" dirty="0"/>
              <a:t>, but it only measures 500-700 km thick. Compared this to the Earth’s mantle, which accounts </a:t>
            </a:r>
            <a:r>
              <a:rPr lang="en-US" dirty="0" smtClean="0"/>
              <a:t>for </a:t>
            </a:r>
            <a:r>
              <a:rPr lang="en-US" dirty="0"/>
              <a:t>most of the volume of the </a:t>
            </a:r>
            <a:r>
              <a:rPr lang="en-US" dirty="0" smtClean="0"/>
              <a:t>planet.</a:t>
            </a:r>
            <a:r>
              <a:rPr lang="en-US" baseline="0" dirty="0" smtClean="0"/>
              <a:t> </a:t>
            </a:r>
            <a:r>
              <a:rPr lang="en-US" dirty="0" smtClean="0"/>
              <a:t>And </a:t>
            </a:r>
            <a:r>
              <a:rPr lang="en-US" dirty="0"/>
              <a:t>surrounding Mercury’s mantle is its crust. A region of the planet the measures between 100-300 km thick. Unlike the Earth’s crust, Mercury’s crust has no plate tectonics, so it doesn’t have plates that float above the interior of Mercury.</a:t>
            </a:r>
          </a:p>
          <a:p>
            <a:r>
              <a:rPr lang="en-US" dirty="0"/>
              <a:t/>
            </a:r>
            <a:br>
              <a:rPr lang="en-US" dirty="0"/>
            </a:br>
            <a:endParaRPr lang="en-US" dirty="0"/>
          </a:p>
        </p:txBody>
      </p:sp>
    </p:spTree>
    <p:extLst>
      <p:ext uri="{BB962C8B-B14F-4D97-AF65-F5344CB8AC3E}">
        <p14:creationId xmlns:p14="http://schemas.microsoft.com/office/powerpoint/2010/main" val="324002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The interior of Mercury is remarkably similar to the interior of our own planet Earth. Like Earth, Mercury </a:t>
            </a:r>
            <a:r>
              <a:rPr lang="en-US" dirty="0" smtClean="0"/>
              <a:t>has </a:t>
            </a:r>
            <a:r>
              <a:rPr lang="en-US" dirty="0"/>
              <a:t>a crust, mantle and core. At the heart of Mercury is it’s core. This is a ball of liquid iron and other </a:t>
            </a:r>
            <a:r>
              <a:rPr lang="en-US" dirty="0" smtClean="0"/>
              <a:t>metals </a:t>
            </a:r>
            <a:r>
              <a:rPr lang="en-US" dirty="0"/>
              <a:t>that measures approximately 3,600 km across. Considering the fact that Mercury itself is only </a:t>
            </a:r>
            <a:r>
              <a:rPr lang="en-US" dirty="0" smtClean="0"/>
              <a:t>4,879 </a:t>
            </a:r>
            <a:r>
              <a:rPr lang="en-US" dirty="0"/>
              <a:t>km across, the planet’s core accounts for 42% of its volume. Compare this to the Earth’s core, </a:t>
            </a:r>
            <a:r>
              <a:rPr lang="en-US" dirty="0" smtClean="0"/>
              <a:t>which </a:t>
            </a:r>
            <a:r>
              <a:rPr lang="en-US" dirty="0"/>
              <a:t>only accounts for 17% of our planet’s volume.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0884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8" name="Group 6"/>
          <p:cNvGrpSpPr>
            <a:grpSpLocks/>
          </p:cNvGrpSpPr>
          <p:nvPr/>
        </p:nvGrpSpPr>
        <p:grpSpPr bwMode="auto">
          <a:xfrm>
            <a:off x="0" y="0"/>
            <a:ext cx="8478838" cy="6173788"/>
            <a:chOff x="0" y="0"/>
            <a:chExt cx="5341" cy="3889"/>
          </a:xfrm>
        </p:grpSpPr>
        <p:sp>
          <p:nvSpPr>
            <p:cNvPr id="3074"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p>
          </p:txBody>
        </p:sp>
        <p:sp>
          <p:nvSpPr>
            <p:cNvPr id="3075"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p>
          </p:txBody>
        </p:sp>
        <p:sp>
          <p:nvSpPr>
            <p:cNvPr id="3076"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p>
          </p:txBody>
        </p:sp>
        <p:sp>
          <p:nvSpPr>
            <p:cNvPr id="3077"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3081" name="Rectangle 9"/>
          <p:cNvSpPr>
            <a:spLocks noGrp="1" noChangeArrowheads="1"/>
          </p:cNvSpPr>
          <p:nvPr>
            <p:ph type="dt" sz="quarter" idx="2"/>
          </p:nvPr>
        </p:nvSpPr>
        <p:spPr/>
        <p:txBody>
          <a:bodyPr/>
          <a:lstStyle>
            <a:lvl1pPr>
              <a:defRPr/>
            </a:lvl1pPr>
          </a:lstStyle>
          <a:p>
            <a:endParaRPr lang="en-US"/>
          </a:p>
        </p:txBody>
      </p:sp>
      <p:sp>
        <p:nvSpPr>
          <p:cNvPr id="3082" name="Rectangle 10"/>
          <p:cNvSpPr>
            <a:spLocks noGrp="1" noChangeArrowheads="1"/>
          </p:cNvSpPr>
          <p:nvPr>
            <p:ph type="ftr" sz="quarter" idx="3"/>
          </p:nvPr>
        </p:nvSpPr>
        <p:spPr/>
        <p:txBody>
          <a:bodyPr/>
          <a:lstStyle>
            <a:lvl1pPr>
              <a:defRPr/>
            </a:lvl1pPr>
          </a:lstStyle>
          <a:p>
            <a:endParaRPr lang="en-US"/>
          </a:p>
        </p:txBody>
      </p:sp>
      <p:sp>
        <p:nvSpPr>
          <p:cNvPr id="3083" name="Rectangle 11"/>
          <p:cNvSpPr>
            <a:spLocks noGrp="1" noChangeArrowheads="1"/>
          </p:cNvSpPr>
          <p:nvPr>
            <p:ph type="sldNum" sz="quarter" idx="4"/>
          </p:nvPr>
        </p:nvSpPr>
        <p:spPr/>
        <p:txBody>
          <a:bodyPr/>
          <a:lstStyle>
            <a:lvl1pPr>
              <a:defRPr/>
            </a:lvl1pPr>
          </a:lstStyle>
          <a:p>
            <a:fld id="{DD7A37E3-F1C7-47C8-A7B1-01C4FCE4434D}" type="slidenum">
              <a:rPr lang="en-US"/>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380BF8-FCBF-4319-9EBD-46DAF6993A1C}" type="slidenum">
              <a:rPr lang="en-US"/>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88D8CA-D189-419B-A3B1-513CB86D9ED6}" type="slidenum">
              <a:rPr lang="en-US"/>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105850-CBB4-4D0D-B3D1-D6CB2069D5C1}" type="slidenum">
              <a:rPr lang="en-US"/>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58AAB-6A3D-4DF8-A77B-EA850A852CDF}" type="slidenum">
              <a:rPr lang="en-US"/>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29F44C-45CF-4E61-9606-E763EE79E3BD}" type="slidenum">
              <a:rPr lang="en-US"/>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CC27C5-91CA-4254-8AD2-F7BFE8057A03}" type="slidenum">
              <a:rPr lang="en-US"/>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A0C847-2511-4FD3-92D6-5185728558F7}" type="slidenum">
              <a:rPr lang="en-US"/>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0FD9B8-009F-4BC0-8AE6-23C150BAE89F}" type="slidenum">
              <a:rPr lang="en-US"/>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A500C6-7E1A-4404-B3A6-3824B2639790}" type="slidenum">
              <a:rPr lang="en-US"/>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50AB29-2FB1-4063-ADD5-055F4C06E354}" type="slidenum">
              <a:rPr lang="en-US"/>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847883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p>
          </p:txBody>
        </p:sp>
      </p:grpSp>
      <p:sp>
        <p:nvSpPr>
          <p:cNvPr id="1031"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vl1pPr>
          </a:lstStyle>
          <a:p>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5"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0F329348-E722-43FD-8826-20658CEDDAE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utube.com/watch?v=dSphL8ZMjc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source=images&amp;cd=&amp;cad=rja&amp;docid=6O4czjs0rThjLM&amp;tbnid=P3c3vUA4Eghb-M:&amp;ved=0CAgQjRwwAA&amp;url=http://www.zamandayolculuk.com/cetinbal/htmldosya1/GravityPriciple.htm&amp;ei=-N72UfuiCJLJ4APDoIGoDg&amp;psig=AFQjCNEfY5LHE73WKXkUBflh5Cl7nNrH4Q&amp;ust=13752198321828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nasa.gov/sites/default/files/thumbnails/image/press_photo_4.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youtube.com/watch?feature=endscreen&amp;v=otF2FjpCyZk&amp;NR=1"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5/51/Venus-real.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youtube.com/watch?v=9xWW-MNPkc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928b2wojQAhWJ44MKHUo9CEYQjRwIBw&amp;url=http://www.extremetech.com/extreme/219071-japanese-scientists-rescue-lost-venus-space-probe-with-daring-maneuvers&amp;bvm=bv.137132246,d.amc&amp;psig=AFQjCNFsQw6xv2ZJlT1B33fsKmmKMxcY9g&amp;ust=147812285271818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play.kahoot.it/#/?quizId=ee1f9f19-6ae3-4a9d-b7cc-78fa026b192d" TargetMode="Externa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036" descr="venus_magellan"/>
          <p:cNvPicPr>
            <a:picLocks noChangeAspect="1" noChangeArrowheads="1"/>
          </p:cNvPicPr>
          <p:nvPr/>
        </p:nvPicPr>
        <p:blipFill>
          <a:blip r:embed="rId4" cstate="print"/>
          <a:srcRect/>
          <a:stretch>
            <a:fillRect/>
          </a:stretch>
        </p:blipFill>
        <p:spPr bwMode="auto">
          <a:xfrm>
            <a:off x="4800600" y="1828800"/>
            <a:ext cx="3748088" cy="3748088"/>
          </a:xfrm>
          <a:prstGeom prst="rect">
            <a:avLst/>
          </a:prstGeom>
          <a:noFill/>
        </p:spPr>
      </p:pic>
      <p:pic>
        <p:nvPicPr>
          <p:cNvPr id="6154" name="Picture 1034" descr="2008-01-30T215411Z_01_NOOTR_RTRIDSP_2_SCIENCE-SPACE-MERCURY-DC"/>
          <p:cNvPicPr>
            <a:picLocks noChangeAspect="1" noChangeArrowheads="1"/>
          </p:cNvPicPr>
          <p:nvPr/>
        </p:nvPicPr>
        <p:blipFill>
          <a:blip r:embed="rId5" cstate="print"/>
          <a:srcRect/>
          <a:stretch>
            <a:fillRect/>
          </a:stretch>
        </p:blipFill>
        <p:spPr bwMode="auto">
          <a:xfrm>
            <a:off x="0" y="1828800"/>
            <a:ext cx="4572000" cy="3433763"/>
          </a:xfrm>
          <a:prstGeom prst="rect">
            <a:avLst/>
          </a:prstGeom>
          <a:noFill/>
        </p:spPr>
      </p:pic>
      <p:sp>
        <p:nvSpPr>
          <p:cNvPr id="5123" name="Rectangle 3"/>
          <p:cNvSpPr>
            <a:spLocks noGrp="1" noChangeArrowheads="1"/>
          </p:cNvSpPr>
          <p:nvPr>
            <p:ph type="ctrTitle"/>
          </p:nvPr>
        </p:nvSpPr>
        <p:spPr>
          <a:xfrm>
            <a:off x="685800" y="457200"/>
            <a:ext cx="7772400" cy="1143000"/>
          </a:xfrm>
          <a:noFill/>
          <a:ln/>
        </p:spPr>
        <p:txBody>
          <a:bodyPr/>
          <a:lstStyle/>
          <a:p>
            <a:r>
              <a:rPr lang="en-US" sz="3600" b="1" i="1" dirty="0" smtClean="0"/>
              <a:t>Notes Unit IV-I “Mercury and Venus”</a:t>
            </a:r>
            <a:endParaRPr lang="en-US" sz="3600" b="1" i="1" dirty="0"/>
          </a:p>
        </p:txBody>
      </p:sp>
      <p:sp>
        <p:nvSpPr>
          <p:cNvPr id="5124" name="Rectangle 4"/>
          <p:cNvSpPr>
            <a:spLocks noGrp="1" noChangeArrowheads="1"/>
          </p:cNvSpPr>
          <p:nvPr>
            <p:ph type="subTitle" idx="1"/>
          </p:nvPr>
        </p:nvSpPr>
        <p:spPr>
          <a:xfrm>
            <a:off x="1295400" y="3810000"/>
            <a:ext cx="6400800" cy="685800"/>
          </a:xfrm>
          <a:noFill/>
          <a:ln/>
        </p:spPr>
        <p:txBody>
          <a:bodyPr/>
          <a:lstStyle/>
          <a:p>
            <a:endParaRPr lang="en-US" b="1" dirty="0"/>
          </a:p>
          <a:p>
            <a:endParaRPr lang="en-US" b="1" dirty="0"/>
          </a:p>
          <a:p>
            <a:r>
              <a:rPr lang="en-US" sz="2800" b="1" i="1" dirty="0">
                <a:solidFill>
                  <a:schemeClr val="tx2"/>
                </a:solidFill>
              </a:rPr>
              <a:t>Astronomy</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childTnLst>
                                </p:cTn>
                              </p:par>
                              <p:par>
                                <p:cTn id="8" presetID="10" presetClass="entr" presetSubtype="0" fill="hold" nodeType="withEffect">
                                  <p:stCondLst>
                                    <p:cond delay="1000"/>
                                  </p:stCondLst>
                                  <p:childTnLst>
                                    <p:set>
                                      <p:cBhvr>
                                        <p:cTn id="9" dur="1" fill="hold">
                                          <p:stCondLst>
                                            <p:cond delay="0"/>
                                          </p:stCondLst>
                                        </p:cTn>
                                        <p:tgtEl>
                                          <p:spTgt spid="5124">
                                            <p:txEl>
                                              <p:pRg st="2" end="2"/>
                                            </p:txEl>
                                          </p:spTgt>
                                        </p:tgtEl>
                                        <p:attrNameLst>
                                          <p:attrName>style.visibility</p:attrName>
                                        </p:attrNameLst>
                                      </p:cBhvr>
                                      <p:to>
                                        <p:strVal val="visible"/>
                                      </p:to>
                                    </p:set>
                                    <p:animEffect transition="in" filter="fade">
                                      <p:cBhvr>
                                        <p:cTn id="10" dur="10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PIA10380"/>
          <p:cNvPicPr>
            <a:picLocks noGrp="1" noChangeAspect="1" noChangeArrowheads="1"/>
          </p:cNvPicPr>
          <p:nvPr>
            <p:ph type="body" idx="1"/>
          </p:nvPr>
        </p:nvPicPr>
        <p:blipFill>
          <a:blip r:embed="rId3" cstate="print"/>
          <a:srcRect/>
          <a:stretch>
            <a:fillRect/>
          </a:stretch>
        </p:blipFill>
        <p:spPr>
          <a:xfrm>
            <a:off x="0" y="228600"/>
            <a:ext cx="9144000" cy="6172200"/>
          </a:xfrm>
          <a:noFill/>
          <a:ln/>
        </p:spPr>
      </p:pic>
      <p:sp>
        <p:nvSpPr>
          <p:cNvPr id="80898" name="Rectangle 2"/>
          <p:cNvSpPr>
            <a:spLocks noGrp="1" noChangeArrowheads="1"/>
          </p:cNvSpPr>
          <p:nvPr>
            <p:ph type="title"/>
          </p:nvPr>
        </p:nvSpPr>
        <p:spPr>
          <a:xfrm>
            <a:off x="685800" y="152400"/>
            <a:ext cx="7772400" cy="990600"/>
          </a:xfrm>
        </p:spPr>
        <p:txBody>
          <a:bodyPr/>
          <a:lstStyle/>
          <a:p>
            <a:r>
              <a:rPr lang="en-US" sz="3200" b="1" i="1" dirty="0" smtClean="0"/>
              <a:t>Mercury’s Magnetic Field</a:t>
            </a:r>
            <a:endParaRPr lang="en-US" sz="3200" b="1" i="1"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72" name="Picture 12" descr="messenger-mercury-caloris-basin-bg"/>
          <p:cNvPicPr>
            <a:picLocks noChangeAspect="1" noChangeArrowheads="1"/>
          </p:cNvPicPr>
          <p:nvPr/>
        </p:nvPicPr>
        <p:blipFill>
          <a:blip r:embed="rId3" cstate="print"/>
          <a:srcRect/>
          <a:stretch>
            <a:fillRect/>
          </a:stretch>
        </p:blipFill>
        <p:spPr bwMode="auto">
          <a:xfrm>
            <a:off x="4724400" y="1752600"/>
            <a:ext cx="4267200" cy="3413125"/>
          </a:xfrm>
          <a:prstGeom prst="rect">
            <a:avLst/>
          </a:prstGeom>
          <a:noFill/>
        </p:spPr>
      </p:pic>
      <p:sp>
        <p:nvSpPr>
          <p:cNvPr id="15363" name="Rectangle 3"/>
          <p:cNvSpPr>
            <a:spLocks noGrp="1" noChangeArrowheads="1"/>
          </p:cNvSpPr>
          <p:nvPr>
            <p:ph type="title"/>
          </p:nvPr>
        </p:nvSpPr>
        <p:spPr>
          <a:xfrm>
            <a:off x="685800" y="0"/>
            <a:ext cx="7772400" cy="990600"/>
          </a:xfrm>
          <a:noFill/>
          <a:ln/>
        </p:spPr>
        <p:txBody>
          <a:bodyPr/>
          <a:lstStyle/>
          <a:p>
            <a:r>
              <a:rPr lang="en-US" sz="3600" b="1" i="1" u="sng" dirty="0"/>
              <a:t>Planet Mercury</a:t>
            </a:r>
          </a:p>
        </p:txBody>
      </p:sp>
      <p:sp>
        <p:nvSpPr>
          <p:cNvPr id="15364" name="Rectangle 4"/>
          <p:cNvSpPr>
            <a:spLocks noGrp="1" noChangeArrowheads="1"/>
          </p:cNvSpPr>
          <p:nvPr>
            <p:ph type="body" idx="1"/>
          </p:nvPr>
        </p:nvSpPr>
        <p:spPr>
          <a:xfrm>
            <a:off x="457200" y="1219200"/>
            <a:ext cx="5029200" cy="4876800"/>
          </a:xfrm>
          <a:noFill/>
          <a:ln/>
        </p:spPr>
        <p:txBody>
          <a:bodyPr/>
          <a:lstStyle/>
          <a:p>
            <a:pPr>
              <a:buClr>
                <a:schemeClr val="tx1"/>
              </a:buClr>
              <a:buFontTx/>
              <a:buChar char="•"/>
            </a:pPr>
            <a:r>
              <a:rPr lang="en-US" sz="3600" b="1" i="1" u="sng" dirty="0" err="1"/>
              <a:t>Caloris</a:t>
            </a:r>
            <a:r>
              <a:rPr lang="en-US" sz="3600" b="1" i="1" u="sng" dirty="0"/>
              <a:t> Basin</a:t>
            </a:r>
            <a:r>
              <a:rPr lang="en-US" sz="3600" b="1" dirty="0"/>
              <a:t> – very large impact structure near the equator created about 4 billion years </a:t>
            </a:r>
            <a:r>
              <a:rPr lang="en-US" sz="3600" b="1" dirty="0" smtClean="0"/>
              <a:t>ago</a:t>
            </a:r>
          </a:p>
          <a:p>
            <a:pPr>
              <a:buClr>
                <a:schemeClr val="tx1"/>
              </a:buClr>
              <a:buFontTx/>
              <a:buChar char="•"/>
            </a:pPr>
            <a:r>
              <a:rPr lang="en-US" sz="3600" b="1" dirty="0" smtClean="0"/>
              <a:t>One of the largest impact basins in the Solar System</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arn(inVertical)">
                                      <p:cBhvr>
                                        <p:cTn id="7" dur="75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randombar(horizontal)">
                                      <p:cBhvr>
                                        <p:cTn id="12" dur="750"/>
                                        <p:tgtEl>
                                          <p:spTgt spid="153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orientale"/>
          <p:cNvPicPr>
            <a:picLocks noChangeAspect="1" noChangeArrowheads="1"/>
          </p:cNvPicPr>
          <p:nvPr/>
        </p:nvPicPr>
        <p:blipFill>
          <a:blip r:embed="rId3" cstate="print"/>
          <a:srcRect/>
          <a:stretch>
            <a:fillRect/>
          </a:stretch>
        </p:blipFill>
        <p:spPr bwMode="auto">
          <a:xfrm>
            <a:off x="1066800" y="3175"/>
            <a:ext cx="7010400" cy="6851650"/>
          </a:xfrm>
          <a:prstGeom prst="rect">
            <a:avLst/>
          </a:prstGeom>
          <a:noFill/>
        </p:spPr>
      </p:pic>
      <p:sp>
        <p:nvSpPr>
          <p:cNvPr id="74754" name="Rectangle 2"/>
          <p:cNvSpPr>
            <a:spLocks noGrp="1" noChangeArrowheads="1"/>
          </p:cNvSpPr>
          <p:nvPr>
            <p:ph type="title"/>
          </p:nvPr>
        </p:nvSpPr>
        <p:spPr>
          <a:xfrm>
            <a:off x="685800" y="228600"/>
            <a:ext cx="7772400" cy="914400"/>
          </a:xfrm>
        </p:spPr>
        <p:txBody>
          <a:bodyPr/>
          <a:lstStyle/>
          <a:p>
            <a:r>
              <a:rPr lang="en-US" sz="3200" b="1" i="1" dirty="0" err="1"/>
              <a:t>Caloris</a:t>
            </a:r>
            <a:r>
              <a:rPr lang="en-US" sz="3200" b="1" i="1" dirty="0"/>
              <a:t> Basin</a:t>
            </a:r>
          </a:p>
        </p:txBody>
      </p:sp>
      <p:sp>
        <p:nvSpPr>
          <p:cNvPr id="2" name="Oval 1"/>
          <p:cNvSpPr/>
          <p:nvPr/>
        </p:nvSpPr>
        <p:spPr bwMode="auto">
          <a:xfrm>
            <a:off x="2286000" y="1219200"/>
            <a:ext cx="4267200" cy="4343400"/>
          </a:xfrm>
          <a:prstGeom prst="ellipse">
            <a:avLst/>
          </a:prstGeom>
          <a:noFill/>
          <a:ln w="9525" cap="flat" cmpd="sng" algn="ctr">
            <a:solidFill>
              <a:schemeClr val="tx1"/>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4754"/>
                                        </p:tgtEl>
                                        <p:attrNameLst>
                                          <p:attrName>style.visibility</p:attrName>
                                        </p:attrNameLst>
                                      </p:cBhvr>
                                      <p:to>
                                        <p:strVal val="visible"/>
                                      </p:to>
                                    </p:set>
                                    <p:animEffect transition="in" filter="fade">
                                      <p:cBhvr>
                                        <p:cTn id="10" dur="75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9" name="Picture 15" descr="Mercury%27s_%27Weird_Terrain%27"/>
          <p:cNvPicPr>
            <a:picLocks noChangeAspect="1" noChangeArrowheads="1"/>
          </p:cNvPicPr>
          <p:nvPr/>
        </p:nvPicPr>
        <p:blipFill>
          <a:blip r:embed="rId3" cstate="print"/>
          <a:srcRect/>
          <a:stretch>
            <a:fillRect/>
          </a:stretch>
        </p:blipFill>
        <p:spPr bwMode="auto">
          <a:xfrm>
            <a:off x="5486399" y="2895600"/>
            <a:ext cx="3563095" cy="2571750"/>
          </a:xfrm>
          <a:prstGeom prst="rect">
            <a:avLst/>
          </a:prstGeom>
          <a:noFill/>
        </p:spPr>
      </p:pic>
      <p:sp>
        <p:nvSpPr>
          <p:cNvPr id="21506" name="Rectangle 2"/>
          <p:cNvSpPr>
            <a:spLocks noGrp="1" noChangeArrowheads="1"/>
          </p:cNvSpPr>
          <p:nvPr>
            <p:ph type="title"/>
          </p:nvPr>
        </p:nvSpPr>
        <p:spPr>
          <a:xfrm>
            <a:off x="685800" y="76200"/>
            <a:ext cx="7772400" cy="838200"/>
          </a:xfrm>
        </p:spPr>
        <p:txBody>
          <a:bodyPr/>
          <a:lstStyle/>
          <a:p>
            <a:r>
              <a:rPr lang="en-US" sz="3600" b="1" i="1" u="sng" dirty="0"/>
              <a:t>Planet Mercury</a:t>
            </a:r>
          </a:p>
        </p:txBody>
      </p:sp>
      <p:sp>
        <p:nvSpPr>
          <p:cNvPr id="21507" name="Rectangle 3"/>
          <p:cNvSpPr>
            <a:spLocks noGrp="1" noChangeArrowheads="1"/>
          </p:cNvSpPr>
          <p:nvPr>
            <p:ph type="body" idx="1"/>
          </p:nvPr>
        </p:nvSpPr>
        <p:spPr>
          <a:xfrm>
            <a:off x="381000" y="990600"/>
            <a:ext cx="5334000" cy="3505200"/>
          </a:xfrm>
        </p:spPr>
        <p:txBody>
          <a:bodyPr/>
          <a:lstStyle/>
          <a:p>
            <a:pPr>
              <a:lnSpc>
                <a:spcPct val="90000"/>
              </a:lnSpc>
              <a:buClr>
                <a:schemeClr val="tx1"/>
              </a:buClr>
              <a:buFontTx/>
              <a:buChar char="•"/>
            </a:pPr>
            <a:r>
              <a:rPr lang="en-US" sz="3600" b="1" dirty="0"/>
              <a:t>The impact created “weird terrain” on the other side of Mercury (ex</a:t>
            </a:r>
            <a:r>
              <a:rPr lang="en-US" sz="3600" b="1" dirty="0" smtClean="0"/>
              <a:t>.’s </a:t>
            </a:r>
            <a:r>
              <a:rPr lang="en-US" sz="3600" b="1" dirty="0"/>
              <a:t>mountains, scarps &amp; cliffs)</a:t>
            </a:r>
          </a:p>
          <a:p>
            <a:pPr>
              <a:lnSpc>
                <a:spcPct val="90000"/>
              </a:lnSpc>
              <a:buClr>
                <a:schemeClr val="tx1"/>
              </a:buClr>
              <a:buFontTx/>
              <a:buChar char="•"/>
            </a:pPr>
            <a:r>
              <a:rPr lang="en-US" sz="3600" b="1" dirty="0"/>
              <a:t>Because of Mercury’s small size it cooled quickly </a:t>
            </a:r>
            <a:r>
              <a:rPr lang="en-US" sz="3600" b="1" dirty="0" smtClean="0"/>
              <a:t>also helping </a:t>
            </a:r>
            <a:r>
              <a:rPr lang="en-US" sz="3600" b="1" dirty="0"/>
              <a:t>to form the “weird” crustal terrain</a:t>
            </a:r>
          </a:p>
          <a:p>
            <a:pPr>
              <a:lnSpc>
                <a:spcPct val="90000"/>
              </a:lnSpc>
              <a:buFontTx/>
              <a:buChar char="•"/>
            </a:pPr>
            <a:endParaRPr lang="en-US" sz="4400" b="1" dirty="0"/>
          </a:p>
          <a:p>
            <a:pPr>
              <a:lnSpc>
                <a:spcPct val="90000"/>
              </a:lnSpc>
              <a:buFontTx/>
              <a:buNone/>
            </a:pPr>
            <a:endParaRPr lang="en-US" sz="4400" b="1" dirty="0"/>
          </a:p>
          <a:p>
            <a:pPr>
              <a:lnSpc>
                <a:spcPct val="90000"/>
              </a:lnSpc>
              <a:buFontTx/>
              <a:buChar char="•"/>
            </a:pPr>
            <a:endParaRPr lang="en-US" sz="48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75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tgtEl>
                                          <p:spTgt spid="21507">
                                            <p:txEl>
                                              <p:pRg st="1" end="1"/>
                                            </p:txEl>
                                          </p:spTgt>
                                        </p:tgtEl>
                                      </p:cBhvr>
                                    </p:animEffect>
                                    <p:anim calcmode="lin" valueType="num">
                                      <p:cBhvr>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4.nau.edu/meteorite/Meteorite/Images/Weird_Ter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5943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ripple dir="r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descr="35025836"/>
          <p:cNvPicPr>
            <a:picLocks noChangeAspect="1" noChangeArrowheads="1"/>
          </p:cNvPicPr>
          <p:nvPr/>
        </p:nvPicPr>
        <p:blipFill>
          <a:blip r:embed="rId3" cstate="print"/>
          <a:srcRect/>
          <a:stretch>
            <a:fillRect/>
          </a:stretch>
        </p:blipFill>
        <p:spPr bwMode="auto">
          <a:xfrm>
            <a:off x="0" y="338138"/>
            <a:ext cx="9144000" cy="6181725"/>
          </a:xfrm>
          <a:prstGeom prst="rect">
            <a:avLst/>
          </a:prstGeom>
          <a:noFill/>
        </p:spPr>
      </p:pic>
      <p:sp>
        <p:nvSpPr>
          <p:cNvPr id="46082" name="Rectangle 2"/>
          <p:cNvSpPr>
            <a:spLocks noGrp="1" noChangeArrowheads="1"/>
          </p:cNvSpPr>
          <p:nvPr>
            <p:ph type="title"/>
          </p:nvPr>
        </p:nvSpPr>
        <p:spPr/>
        <p:txBody>
          <a:bodyPr/>
          <a:lstStyle/>
          <a:p>
            <a:r>
              <a:rPr lang="en-US" sz="3200" b="1" i="1" dirty="0"/>
              <a:t>The “Spider” Impact Basin</a:t>
            </a:r>
          </a:p>
        </p:txBody>
      </p:sp>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outVertical)">
                                      <p:cBhvr>
                                        <p:cTn id="7" dur="75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vleft.org/vb/picture.php?albumid=333&amp;pictureid=2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101" y="2590800"/>
            <a:ext cx="4924425" cy="345143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a:xfrm>
            <a:off x="685800" y="152400"/>
            <a:ext cx="7772400" cy="685800"/>
          </a:xfrm>
        </p:spPr>
        <p:txBody>
          <a:bodyPr/>
          <a:lstStyle/>
          <a:p>
            <a:r>
              <a:rPr lang="en-US" sz="3600" b="1" i="1" u="sng" dirty="0"/>
              <a:t>Planet Mercury</a:t>
            </a:r>
          </a:p>
        </p:txBody>
      </p:sp>
      <p:sp>
        <p:nvSpPr>
          <p:cNvPr id="56323" name="Rectangle 3"/>
          <p:cNvSpPr>
            <a:spLocks noGrp="1" noChangeArrowheads="1"/>
          </p:cNvSpPr>
          <p:nvPr>
            <p:ph type="body" idx="1"/>
          </p:nvPr>
        </p:nvSpPr>
        <p:spPr>
          <a:xfrm>
            <a:off x="685800" y="784430"/>
            <a:ext cx="5791200" cy="5410200"/>
          </a:xfrm>
        </p:spPr>
        <p:txBody>
          <a:bodyPr/>
          <a:lstStyle/>
          <a:p>
            <a:pPr>
              <a:buClr>
                <a:schemeClr val="tx1"/>
              </a:buClr>
              <a:buFontTx/>
              <a:buChar char="•"/>
            </a:pPr>
            <a:r>
              <a:rPr lang="en-US" sz="3600" b="1" dirty="0"/>
              <a:t>Very dense metallic/rock crust composition</a:t>
            </a:r>
          </a:p>
          <a:p>
            <a:pPr>
              <a:buClr>
                <a:schemeClr val="tx1"/>
              </a:buClr>
              <a:buFontTx/>
              <a:buChar char="•"/>
            </a:pPr>
            <a:r>
              <a:rPr lang="en-US" sz="3600" b="1" dirty="0"/>
              <a:t>Small axial tilt (3</a:t>
            </a:r>
            <a:r>
              <a:rPr lang="en-US" sz="3600" b="1" baseline="30000" dirty="0"/>
              <a:t>o</a:t>
            </a:r>
            <a:r>
              <a:rPr lang="en-US" sz="3600" b="1" dirty="0"/>
              <a:t>)</a:t>
            </a:r>
            <a:endParaRPr lang="en-US" sz="3600" b="1" baseline="30000" dirty="0"/>
          </a:p>
          <a:p>
            <a:pPr>
              <a:buClr>
                <a:schemeClr val="tx1"/>
              </a:buClr>
              <a:buFontTx/>
              <a:buChar char="•"/>
            </a:pPr>
            <a:r>
              <a:rPr lang="en-US" sz="3600" b="1" dirty="0"/>
              <a:t>Highly eccentric orbit (.206 compared to Earth’s .016)</a:t>
            </a:r>
          </a:p>
          <a:p>
            <a:pPr>
              <a:buClr>
                <a:schemeClr val="tx1"/>
              </a:buClr>
              <a:buFontTx/>
              <a:buChar char="•"/>
            </a:pPr>
            <a:r>
              <a:rPr lang="en-US" sz="3600" b="1" dirty="0"/>
              <a:t>No moons &amp; </a:t>
            </a:r>
            <a:r>
              <a:rPr lang="en-US" sz="3600" b="1" dirty="0" smtClean="0"/>
              <a:t>no (real) atmosphere</a:t>
            </a:r>
          </a:p>
          <a:p>
            <a:pPr marL="0" indent="0" algn="ctr">
              <a:buNone/>
            </a:pPr>
            <a:r>
              <a:rPr lang="en-US" b="1" i="1" dirty="0" smtClean="0">
                <a:hlinkClick r:id="rId4"/>
              </a:rPr>
              <a:t>Video (1:26) “Planet Mercury Facts</a:t>
            </a:r>
            <a:r>
              <a:rPr lang="en-US" b="1" i="1" dirty="0" smtClean="0">
                <a:solidFill>
                  <a:srgbClr val="FF0000"/>
                </a:solidFill>
              </a:rPr>
              <a:t>”</a:t>
            </a:r>
            <a:endParaRPr lang="en-US"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10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heel(1)">
                                      <p:cBhvr>
                                        <p:cTn id="17" dur="10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randombar(horizontal)">
                                      <p:cBhvr>
                                        <p:cTn id="22" dur="750"/>
                                        <p:tgtEl>
                                          <p:spTgt spid="56323">
                                            <p:txEl>
                                              <p:pRg st="3" end="3"/>
                                            </p:txEl>
                                          </p:spTgt>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56323">
                                            <p:txEl>
                                              <p:pRg st="4" end="4"/>
                                            </p:txEl>
                                          </p:spTgt>
                                        </p:tgtEl>
                                        <p:attrNameLst>
                                          <p:attrName>style.visibility</p:attrName>
                                        </p:attrNameLst>
                                      </p:cBhvr>
                                      <p:to>
                                        <p:strVal val="visible"/>
                                      </p:to>
                                    </p:set>
                                    <p:animEffect transition="in" filter="fade">
                                      <p:cBhvr>
                                        <p:cTn id="25"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z="3200" b="1" i="1" dirty="0" smtClean="0"/>
              <a:t>Mercury’s Eccentric Orbit May One Day Boost it Out of the Solar System</a:t>
            </a:r>
            <a:endParaRPr lang="en-US" sz="3200" b="1" i="1" dirty="0"/>
          </a:p>
        </p:txBody>
      </p:sp>
      <p:pic>
        <p:nvPicPr>
          <p:cNvPr id="2050" name="Picture 2" descr="http://www.zamandayolculuk.com/cetinbal/PU/p_mercuryOrbit.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599"/>
            <a:ext cx="7334878" cy="536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7968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rprising new NASA-funded research suggests that Mercury is contracting even tod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030" y="0"/>
            <a:ext cx="5870326" cy="6840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7772400" cy="1066800"/>
          </a:xfrm>
        </p:spPr>
        <p:txBody>
          <a:bodyPr/>
          <a:lstStyle/>
          <a:p>
            <a:r>
              <a:rPr lang="en-US" sz="3200" b="1" i="1" dirty="0" smtClean="0"/>
              <a:t>Latest Topographic Map of Mercury’s Shrinking Surface – </a:t>
            </a:r>
            <a:r>
              <a:rPr lang="en-US" sz="3200" b="1" i="1" dirty="0"/>
              <a:t>T</a:t>
            </a:r>
            <a:r>
              <a:rPr lang="en-US" sz="3200" b="1" i="1" dirty="0" smtClean="0"/>
              <a:t>ectonically Active?</a:t>
            </a:r>
            <a:endParaRPr lang="en-US" sz="3200" b="1" i="1" dirty="0"/>
          </a:p>
        </p:txBody>
      </p:sp>
    </p:spTree>
    <p:extLst>
      <p:ext uri="{BB962C8B-B14F-4D97-AF65-F5344CB8AC3E}">
        <p14:creationId xmlns:p14="http://schemas.microsoft.com/office/powerpoint/2010/main" val="46902343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collision-724737"/>
          <p:cNvPicPr>
            <a:picLocks noChangeAspect="1" noChangeArrowheads="1"/>
          </p:cNvPicPr>
          <p:nvPr/>
        </p:nvPicPr>
        <p:blipFill>
          <a:blip r:embed="rId3" cstate="print"/>
          <a:srcRect/>
          <a:stretch>
            <a:fillRect/>
          </a:stretch>
        </p:blipFill>
        <p:spPr bwMode="auto">
          <a:xfrm>
            <a:off x="3581400" y="1447800"/>
            <a:ext cx="5343525" cy="5200650"/>
          </a:xfrm>
          <a:prstGeom prst="rect">
            <a:avLst/>
          </a:prstGeom>
          <a:noFill/>
        </p:spPr>
      </p:pic>
      <p:sp>
        <p:nvSpPr>
          <p:cNvPr id="81922" name="Rectangle 2"/>
          <p:cNvSpPr>
            <a:spLocks noGrp="1" noChangeArrowheads="1"/>
          </p:cNvSpPr>
          <p:nvPr>
            <p:ph type="title"/>
          </p:nvPr>
        </p:nvSpPr>
        <p:spPr>
          <a:xfrm>
            <a:off x="762000" y="0"/>
            <a:ext cx="7620000" cy="990600"/>
          </a:xfrm>
        </p:spPr>
        <p:txBody>
          <a:bodyPr/>
          <a:lstStyle/>
          <a:p>
            <a:r>
              <a:rPr lang="en-US" sz="3600" b="1" i="1" u="sng" dirty="0"/>
              <a:t>Planet Mercury</a:t>
            </a:r>
          </a:p>
        </p:txBody>
      </p:sp>
      <p:sp>
        <p:nvSpPr>
          <p:cNvPr id="81923" name="Rectangle 3"/>
          <p:cNvSpPr>
            <a:spLocks noGrp="1" noChangeArrowheads="1"/>
          </p:cNvSpPr>
          <p:nvPr>
            <p:ph type="body" idx="1"/>
          </p:nvPr>
        </p:nvSpPr>
        <p:spPr>
          <a:xfrm>
            <a:off x="685800" y="1066800"/>
            <a:ext cx="4724400" cy="4114800"/>
          </a:xfrm>
        </p:spPr>
        <p:txBody>
          <a:bodyPr/>
          <a:lstStyle/>
          <a:p>
            <a:pPr>
              <a:lnSpc>
                <a:spcPct val="90000"/>
              </a:lnSpc>
              <a:buClr>
                <a:schemeClr val="tx1"/>
              </a:buClr>
              <a:buFontTx/>
              <a:buChar char="•"/>
            </a:pPr>
            <a:r>
              <a:rPr lang="en-US" sz="3600" b="1" dirty="0"/>
              <a:t>Mercury may have been struck by a </a:t>
            </a:r>
            <a:r>
              <a:rPr lang="en-US" sz="3600" b="1" dirty="0" smtClean="0"/>
              <a:t>large </a:t>
            </a:r>
            <a:r>
              <a:rPr lang="en-US" sz="3600" b="1" dirty="0" err="1" smtClean="0"/>
              <a:t>planetesimal</a:t>
            </a:r>
            <a:r>
              <a:rPr lang="en-US" sz="3600" b="1" dirty="0" smtClean="0"/>
              <a:t> </a:t>
            </a:r>
            <a:r>
              <a:rPr lang="en-US" sz="3600" b="1" dirty="0"/>
              <a:t>early in its history stripping away mantle material</a:t>
            </a:r>
          </a:p>
          <a:p>
            <a:pPr>
              <a:lnSpc>
                <a:spcPct val="90000"/>
              </a:lnSpc>
              <a:buClr>
                <a:schemeClr val="tx1"/>
              </a:buClr>
              <a:buFontTx/>
              <a:buChar char="•"/>
            </a:pPr>
            <a:r>
              <a:rPr lang="en-US" sz="3600" b="1" dirty="0"/>
              <a:t>This may explain why the core is so large</a:t>
            </a:r>
          </a:p>
          <a:p>
            <a:pPr>
              <a:lnSpc>
                <a:spcPct val="90000"/>
              </a:lnSpc>
              <a:buFontTx/>
              <a:buChar char="•"/>
            </a:pPr>
            <a:endParaRPr lang="en-US" sz="4400" b="1" dirty="0"/>
          </a:p>
          <a:p>
            <a:pPr>
              <a:lnSpc>
                <a:spcPct val="90000"/>
              </a:lnSpc>
              <a:buFontTx/>
              <a:buChar cha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arn(inVertical)">
                                      <p:cBhvr>
                                        <p:cTn id="7" dur="10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circle(out)">
                                      <p:cBhvr>
                                        <p:cTn id="12" dur="1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52400"/>
            <a:ext cx="7772400" cy="762000"/>
          </a:xfrm>
        </p:spPr>
        <p:txBody>
          <a:bodyPr/>
          <a:lstStyle/>
          <a:p>
            <a:r>
              <a:rPr lang="en-US" sz="3600" b="1" i="1" u="sng" dirty="0" err="1"/>
              <a:t>S.W.B.A.T</a:t>
            </a:r>
            <a:endParaRPr lang="en-US" sz="3600" b="1" i="1" u="sng" dirty="0"/>
          </a:p>
        </p:txBody>
      </p:sp>
      <p:sp>
        <p:nvSpPr>
          <p:cNvPr id="72707" name="Rectangle 3"/>
          <p:cNvSpPr>
            <a:spLocks noGrp="1" noChangeArrowheads="1"/>
          </p:cNvSpPr>
          <p:nvPr>
            <p:ph type="body" idx="1"/>
          </p:nvPr>
        </p:nvSpPr>
        <p:spPr>
          <a:xfrm>
            <a:off x="304800" y="1143000"/>
            <a:ext cx="8610600" cy="4191000"/>
          </a:xfrm>
        </p:spPr>
        <p:txBody>
          <a:bodyPr/>
          <a:lstStyle/>
          <a:p>
            <a:pPr>
              <a:buClr>
                <a:schemeClr val="tx1"/>
              </a:buClr>
              <a:buFontTx/>
              <a:buChar char="•"/>
            </a:pPr>
            <a:r>
              <a:rPr lang="en-US" sz="3600" b="1" dirty="0"/>
              <a:t>Identify physical characteristics of Mercury &amp; Venus</a:t>
            </a:r>
          </a:p>
          <a:p>
            <a:pPr>
              <a:buClr>
                <a:schemeClr val="tx1"/>
              </a:buClr>
              <a:buFontTx/>
              <a:buChar char="•"/>
            </a:pPr>
            <a:r>
              <a:rPr lang="en-US" sz="3600" b="1" dirty="0"/>
              <a:t>Understand how the </a:t>
            </a:r>
            <a:r>
              <a:rPr lang="en-US" sz="3600" b="1" dirty="0" smtClean="0"/>
              <a:t>two inner </a:t>
            </a:r>
            <a:r>
              <a:rPr lang="en-US" sz="3600" b="1" dirty="0"/>
              <a:t>planets </a:t>
            </a:r>
            <a:r>
              <a:rPr lang="en-US" sz="3600" b="1" dirty="0" smtClean="0"/>
              <a:t>compare</a:t>
            </a:r>
            <a:endParaRPr lang="en-US" sz="3600" b="1" dirty="0"/>
          </a:p>
          <a:p>
            <a:pPr>
              <a:buClr>
                <a:schemeClr val="tx1"/>
              </a:buClr>
              <a:buFontTx/>
              <a:buChar char="•"/>
            </a:pPr>
            <a:r>
              <a:rPr lang="en-US" sz="3600" b="1" dirty="0"/>
              <a:t>Discuss the evolutionary history of both planets</a:t>
            </a:r>
          </a:p>
          <a:p>
            <a:pPr>
              <a:buClr>
                <a:schemeClr val="folHlink"/>
              </a:buClr>
              <a:buFontTx/>
              <a:buChar char="•"/>
            </a:pPr>
            <a:endParaRPr lang="en-US" sz="4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randombar(horizontal)">
                                      <p:cBhvr>
                                        <p:cTn id="7" dur="75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circle(out)">
                                      <p:cBhvr>
                                        <p:cTn id="12" dur="10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arn(inVertical)">
                                      <p:cBhvr>
                                        <p:cTn id="17" dur="75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esa.int/science-e-media/img/2e/31278_BC_CRUISE_FRONT_03_200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09700"/>
            <a:ext cx="3200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MESSENGERatMercuryJHUart600x490"/>
          <p:cNvPicPr>
            <a:picLocks noChangeAspect="1" noChangeArrowheads="1"/>
          </p:cNvPicPr>
          <p:nvPr/>
        </p:nvPicPr>
        <p:blipFill>
          <a:blip r:embed="rId4" cstate="print"/>
          <a:srcRect/>
          <a:stretch>
            <a:fillRect/>
          </a:stretch>
        </p:blipFill>
        <p:spPr bwMode="auto">
          <a:xfrm>
            <a:off x="0" y="381000"/>
            <a:ext cx="4953000" cy="4043363"/>
          </a:xfrm>
          <a:prstGeom prst="rect">
            <a:avLst/>
          </a:prstGeom>
          <a:noFill/>
        </p:spPr>
      </p:pic>
      <p:sp>
        <p:nvSpPr>
          <p:cNvPr id="58370" name="Rectangle 2"/>
          <p:cNvSpPr>
            <a:spLocks noGrp="1" noChangeArrowheads="1"/>
          </p:cNvSpPr>
          <p:nvPr>
            <p:ph type="title"/>
          </p:nvPr>
        </p:nvSpPr>
        <p:spPr>
          <a:xfrm>
            <a:off x="762000" y="190500"/>
            <a:ext cx="7772400" cy="1219200"/>
          </a:xfrm>
        </p:spPr>
        <p:txBody>
          <a:bodyPr>
            <a:normAutofit fontScale="90000"/>
          </a:bodyPr>
          <a:lstStyle/>
          <a:p>
            <a:r>
              <a:rPr lang="en-US" sz="3600" b="1" i="1" dirty="0" smtClean="0"/>
              <a:t>MESSENGER </a:t>
            </a:r>
            <a:r>
              <a:rPr lang="en-US" sz="3600" b="1" i="1" dirty="0"/>
              <a:t>Spacecraft 2007 – </a:t>
            </a:r>
            <a:r>
              <a:rPr lang="en-US" sz="3600" b="1" i="1" dirty="0" smtClean="0"/>
              <a:t>201</a:t>
            </a:r>
            <a:r>
              <a:rPr lang="en-US" sz="3600" b="1" i="1" dirty="0"/>
              <a:t>5</a:t>
            </a:r>
            <a:br>
              <a:rPr lang="en-US" sz="3600" b="1" i="1" dirty="0"/>
            </a:br>
            <a:r>
              <a:rPr lang="en-US" sz="3600" b="1" i="1" dirty="0"/>
              <a:t>&amp; Europe’s </a:t>
            </a:r>
            <a:r>
              <a:rPr lang="en-US" sz="3600" b="1" i="1" dirty="0" err="1"/>
              <a:t>BeppiColombo</a:t>
            </a:r>
            <a:r>
              <a:rPr lang="en-US" sz="3600" b="1" i="1" dirty="0"/>
              <a:t> Mission </a:t>
            </a:r>
            <a:r>
              <a:rPr lang="en-US" sz="3600" b="1" i="1" dirty="0" smtClean="0"/>
              <a:t>2024</a:t>
            </a:r>
            <a:endParaRPr lang="en-US" sz="3600" b="1" i="1" dirty="0"/>
          </a:p>
        </p:txBody>
      </p:sp>
      <p:sp>
        <p:nvSpPr>
          <p:cNvPr id="58371" name="Rectangle 3"/>
          <p:cNvSpPr>
            <a:spLocks noGrp="1" noChangeArrowheads="1"/>
          </p:cNvSpPr>
          <p:nvPr>
            <p:ph type="body" idx="1"/>
          </p:nvPr>
        </p:nvSpPr>
        <p:spPr/>
        <p:txBody>
          <a:bodyPr/>
          <a:lstStyle/>
          <a:p>
            <a:pPr marL="0" indent="0" algn="ctr">
              <a:buNone/>
            </a:pPr>
            <a:r>
              <a:rPr lang="en-US" b="1" i="1" dirty="0" smtClean="0">
                <a:hlinkClick r:id="rId5"/>
              </a:rPr>
              <a:t>Video Animation (:43) “Messenger’s Journey To Mercury</a:t>
            </a:r>
            <a:r>
              <a:rPr lang="en-US" b="1" i="1" dirty="0" smtClean="0">
                <a:solidFill>
                  <a:srgbClr val="FF0000"/>
                </a:solidFill>
              </a:rPr>
              <a:t>”</a:t>
            </a:r>
            <a:endParaRPr lang="en-US"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3000"/>
                                  </p:stCondLst>
                                  <p:childTnLst>
                                    <p:set>
                                      <p:cBhvr>
                                        <p:cTn id="6" dur="1" fill="hold">
                                          <p:stCondLst>
                                            <p:cond delay="0"/>
                                          </p:stCondLst>
                                        </p:cTn>
                                        <p:tgtEl>
                                          <p:spTgt spid="2050"/>
                                        </p:tgtEl>
                                        <p:attrNameLst>
                                          <p:attrName>style.visibility</p:attrName>
                                        </p:attrNameLst>
                                      </p:cBhvr>
                                      <p:to>
                                        <p:strVal val="visible"/>
                                      </p:to>
                                    </p:set>
                                    <p:animEffect transition="in" filter="randombar(vertical)">
                                      <p:cBhvr>
                                        <p:cTn id="7" dur="1000"/>
                                        <p:tgtEl>
                                          <p:spTgt spid="2050"/>
                                        </p:tgtEl>
                                      </p:cBhvr>
                                    </p:animEffect>
                                  </p:childTnLst>
                                </p:cTn>
                              </p:par>
                              <p:par>
                                <p:cTn id="8" presetID="10" presetClass="entr" presetSubtype="0" fill="hold" grpId="0" nodeType="withEffect">
                                  <p:stCondLst>
                                    <p:cond delay="5750"/>
                                  </p:stCondLst>
                                  <p:childTnLst>
                                    <p:set>
                                      <p:cBhvr>
                                        <p:cTn id="9" dur="1" fill="hold">
                                          <p:stCondLst>
                                            <p:cond delay="0"/>
                                          </p:stCondLst>
                                        </p:cTn>
                                        <p:tgtEl>
                                          <p:spTgt spid="58371">
                                            <p:txEl>
                                              <p:pRg st="0" end="0"/>
                                            </p:txEl>
                                          </p:spTgt>
                                        </p:tgtEl>
                                        <p:attrNameLst>
                                          <p:attrName>style.visibility</p:attrName>
                                        </p:attrNameLst>
                                      </p:cBhvr>
                                      <p:to>
                                        <p:strVal val="visible"/>
                                      </p:to>
                                    </p:set>
                                    <p:animEffect transition="in" filter="fade">
                                      <p:cBhvr>
                                        <p:cTn id="10" dur="1000"/>
                                        <p:tgtEl>
                                          <p:spTgt spid="58371">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8370"/>
                                        </p:tgtEl>
                                        <p:attrNameLst>
                                          <p:attrName>style.visibility</p:attrName>
                                        </p:attrNameLst>
                                      </p:cBhvr>
                                      <p:to>
                                        <p:strVal val="visible"/>
                                      </p:to>
                                    </p:set>
                                    <p:animEffect transition="in" filter="fade">
                                      <p:cBhvr>
                                        <p:cTn id="13"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9" name="Picture 11" descr="060413_venus_hmed_9a"/>
          <p:cNvPicPr>
            <a:picLocks noChangeAspect="1" noChangeArrowheads="1"/>
          </p:cNvPicPr>
          <p:nvPr/>
        </p:nvPicPr>
        <p:blipFill>
          <a:blip r:embed="rId3" cstate="print"/>
          <a:srcRect/>
          <a:stretch>
            <a:fillRect/>
          </a:stretch>
        </p:blipFill>
        <p:spPr bwMode="auto">
          <a:xfrm>
            <a:off x="2286000" y="2428875"/>
            <a:ext cx="4313238" cy="4429125"/>
          </a:xfrm>
          <a:prstGeom prst="rect">
            <a:avLst/>
          </a:prstGeom>
          <a:noFill/>
        </p:spPr>
      </p:pic>
      <p:sp>
        <p:nvSpPr>
          <p:cNvPr id="22530"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22535" name="Rectangle 7"/>
          <p:cNvSpPr>
            <a:spLocks noGrp="1" noChangeArrowheads="1"/>
          </p:cNvSpPr>
          <p:nvPr>
            <p:ph type="body" idx="1"/>
          </p:nvPr>
        </p:nvSpPr>
        <p:spPr>
          <a:xfrm>
            <a:off x="381000" y="990600"/>
            <a:ext cx="8382000" cy="3276600"/>
          </a:xfrm>
        </p:spPr>
        <p:txBody>
          <a:bodyPr/>
          <a:lstStyle/>
          <a:p>
            <a:pPr>
              <a:buClr>
                <a:schemeClr val="tx1"/>
              </a:buClr>
              <a:buFontTx/>
              <a:buChar char="•"/>
            </a:pPr>
            <a:r>
              <a:rPr lang="en-US" sz="3600" b="1" dirty="0"/>
              <a:t>.72 AU or 109 million km from the Sun</a:t>
            </a:r>
          </a:p>
          <a:p>
            <a:pPr>
              <a:buClr>
                <a:schemeClr val="tx1"/>
              </a:buClr>
              <a:buFontTx/>
              <a:buChar char="•"/>
            </a:pPr>
            <a:r>
              <a:rPr lang="en-US" sz="3600" b="1" dirty="0"/>
              <a:t>Closest (on average) &amp; brightest planet as seen from Earth</a:t>
            </a:r>
          </a:p>
          <a:p>
            <a:pPr>
              <a:buClr>
                <a:schemeClr val="tx1"/>
              </a:buClr>
              <a:buFontTx/>
              <a:buChar char="•"/>
            </a:pPr>
            <a:r>
              <a:rPr lang="en-US" sz="3600" b="1" dirty="0"/>
              <a:t>6000 </a:t>
            </a:r>
            <a:r>
              <a:rPr lang="en-US" sz="3600" b="1" dirty="0" smtClean="0"/>
              <a:t>km </a:t>
            </a:r>
            <a:r>
              <a:rPr lang="en-US" sz="3600" b="1" dirty="0"/>
              <a:t>in radius or about .95 size of the Earth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diamond(in)">
                                      <p:cBhvr>
                                        <p:cTn id="7" dur="1000"/>
                                        <p:tgtEl>
                                          <p:spTgt spid="22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Effect transition="in" filter="barn(inVertical)">
                                      <p:cBhvr>
                                        <p:cTn id="12" dur="750"/>
                                        <p:tgtEl>
                                          <p:spTgt spid="225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2535">
                                            <p:txEl>
                                              <p:pRg st="2" end="2"/>
                                            </p:txEl>
                                          </p:spTgt>
                                        </p:tgtEl>
                                        <p:attrNameLst>
                                          <p:attrName>style.visibility</p:attrName>
                                        </p:attrNameLst>
                                      </p:cBhvr>
                                      <p:to>
                                        <p:strVal val="visible"/>
                                      </p:to>
                                    </p:set>
                                    <p:animEffect transition="in" filter="circle(out)">
                                      <p:cBhvr>
                                        <p:cTn id="17" dur="1250"/>
                                        <p:tgtEl>
                                          <p:spTgt spid="225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File:Venus-real.jpg">
            <a:hlinkClick r:id="rId3"/>
          </p:cNvPr>
          <p:cNvPicPr>
            <a:picLocks noChangeAspect="1" noChangeArrowheads="1"/>
          </p:cNvPicPr>
          <p:nvPr/>
        </p:nvPicPr>
        <p:blipFill>
          <a:blip r:embed="rId4" cstate="print"/>
          <a:srcRect/>
          <a:stretch>
            <a:fillRect/>
          </a:stretch>
        </p:blipFill>
        <p:spPr bwMode="auto">
          <a:xfrm>
            <a:off x="1447800" y="1"/>
            <a:ext cx="6842125" cy="6858000"/>
          </a:xfrm>
          <a:prstGeom prst="rect">
            <a:avLst/>
          </a:prstGeom>
          <a:noFill/>
        </p:spPr>
      </p:pic>
      <p:sp>
        <p:nvSpPr>
          <p:cNvPr id="89090" name="Rectangle 2"/>
          <p:cNvSpPr>
            <a:spLocks noGrp="1" noChangeArrowheads="1"/>
          </p:cNvSpPr>
          <p:nvPr>
            <p:ph type="title"/>
          </p:nvPr>
        </p:nvSpPr>
        <p:spPr/>
        <p:txBody>
          <a:bodyPr/>
          <a:lstStyle/>
          <a:p>
            <a:r>
              <a:rPr lang="en-US" sz="3200" b="1" i="1" dirty="0"/>
              <a:t>Venus </a:t>
            </a:r>
            <a:r>
              <a:rPr lang="en-US" sz="3200" b="1" i="1" dirty="0" smtClean="0"/>
              <a:t>Up-Close (Actual Color)</a:t>
            </a:r>
            <a:endParaRPr lang="en-US" sz="3200" b="1" i="1"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anim calcmode="lin" valueType="num">
                                      <p:cBhvr>
                                        <p:cTn id="8" dur="1000" fill="hold"/>
                                        <p:tgtEl>
                                          <p:spTgt spid="89090"/>
                                        </p:tgtEl>
                                        <p:attrNameLst>
                                          <p:attrName>ppt_x</p:attrName>
                                        </p:attrNameLst>
                                      </p:cBhvr>
                                      <p:tavLst>
                                        <p:tav tm="0">
                                          <p:val>
                                            <p:strVal val="#ppt_x"/>
                                          </p:val>
                                        </p:tav>
                                        <p:tav tm="100000">
                                          <p:val>
                                            <p:strVal val="#ppt_x"/>
                                          </p:val>
                                        </p:tav>
                                      </p:tavLst>
                                    </p:anim>
                                    <p:anim calcmode="lin" valueType="num">
                                      <p:cBhvr>
                                        <p:cTn id="9" dur="1000" fill="hold"/>
                                        <p:tgtEl>
                                          <p:spTgt spid="89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dirty="0"/>
          </a:p>
        </p:txBody>
      </p:sp>
      <p:sp>
        <p:nvSpPr>
          <p:cNvPr id="86019" name="Rectangle 3"/>
          <p:cNvSpPr>
            <a:spLocks noGrp="1" noChangeArrowheads="1"/>
          </p:cNvSpPr>
          <p:nvPr>
            <p:ph type="body" idx="1"/>
          </p:nvPr>
        </p:nvSpPr>
        <p:spPr/>
        <p:txBody>
          <a:bodyPr/>
          <a:lstStyle/>
          <a:p>
            <a:endParaRPr lang="en-US"/>
          </a:p>
        </p:txBody>
      </p:sp>
      <p:pic>
        <p:nvPicPr>
          <p:cNvPr id="86021" name="Picture 5" descr="See Explanation.  Clicking on the picture will download&#10; the highest resolution version available."/>
          <p:cNvPicPr>
            <a:picLocks noChangeAspect="1" noChangeArrowheads="1"/>
          </p:cNvPicPr>
          <p:nvPr/>
        </p:nvPicPr>
        <p:blipFill>
          <a:blip r:embed="rId3" cstate="print"/>
          <a:srcRect/>
          <a:stretch>
            <a:fillRect/>
          </a:stretch>
        </p:blipFill>
        <p:spPr bwMode="auto">
          <a:xfrm>
            <a:off x="0" y="-82550"/>
            <a:ext cx="9144000" cy="701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800px-Venus_Earth_Comparison"/>
          <p:cNvPicPr>
            <a:picLocks noChangeAspect="1" noChangeArrowheads="1"/>
          </p:cNvPicPr>
          <p:nvPr/>
        </p:nvPicPr>
        <p:blipFill>
          <a:blip r:embed="rId3" cstate="print"/>
          <a:srcRect/>
          <a:stretch>
            <a:fillRect/>
          </a:stretch>
        </p:blipFill>
        <p:spPr bwMode="auto">
          <a:xfrm>
            <a:off x="0" y="1066800"/>
            <a:ext cx="9144000" cy="4525963"/>
          </a:xfrm>
          <a:prstGeom prst="rect">
            <a:avLst/>
          </a:prstGeom>
          <a:noFill/>
        </p:spPr>
      </p:pic>
      <p:sp>
        <p:nvSpPr>
          <p:cNvPr id="84994" name="Rectangle 2"/>
          <p:cNvSpPr>
            <a:spLocks noGrp="1" noChangeArrowheads="1"/>
          </p:cNvSpPr>
          <p:nvPr>
            <p:ph type="title"/>
          </p:nvPr>
        </p:nvSpPr>
        <p:spPr>
          <a:xfrm>
            <a:off x="685800" y="152400"/>
            <a:ext cx="7772400" cy="1219200"/>
          </a:xfrm>
        </p:spPr>
        <p:txBody>
          <a:bodyPr/>
          <a:lstStyle/>
          <a:p>
            <a:r>
              <a:rPr lang="en-US" sz="3200" b="1" i="1" dirty="0"/>
              <a:t>Earth’s “Twin</a:t>
            </a:r>
            <a:r>
              <a:rPr lang="en-US" sz="3200" b="1" i="1" dirty="0" smtClean="0"/>
              <a:t>”  (In Size Only)</a:t>
            </a:r>
            <a:endParaRPr lang="en-US" sz="3200" b="1" i="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Picture 9" descr="mid-2004_Venus_transit_UV"/>
          <p:cNvPicPr>
            <a:picLocks noChangeAspect="1" noChangeArrowheads="1"/>
          </p:cNvPicPr>
          <p:nvPr/>
        </p:nvPicPr>
        <p:blipFill>
          <a:blip r:embed="rId3" cstate="print"/>
          <a:srcRect/>
          <a:stretch>
            <a:fillRect/>
          </a:stretch>
        </p:blipFill>
        <p:spPr bwMode="auto">
          <a:xfrm>
            <a:off x="0" y="503238"/>
            <a:ext cx="9144000" cy="5851525"/>
          </a:xfrm>
          <a:prstGeom prst="rect">
            <a:avLst/>
          </a:prstGeom>
          <a:noFill/>
        </p:spPr>
      </p:pic>
      <p:sp>
        <p:nvSpPr>
          <p:cNvPr id="67586"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67587" name="Rectangle 3"/>
          <p:cNvSpPr>
            <a:spLocks noGrp="1" noChangeArrowheads="1"/>
          </p:cNvSpPr>
          <p:nvPr>
            <p:ph type="body" idx="1"/>
          </p:nvPr>
        </p:nvSpPr>
        <p:spPr>
          <a:xfrm>
            <a:off x="685800" y="1219200"/>
            <a:ext cx="5943600" cy="4724400"/>
          </a:xfrm>
        </p:spPr>
        <p:txBody>
          <a:bodyPr/>
          <a:lstStyle/>
          <a:p>
            <a:pPr>
              <a:buClr>
                <a:schemeClr val="tx1"/>
              </a:buClr>
              <a:buFontTx/>
              <a:buChar char="•"/>
            </a:pPr>
            <a:r>
              <a:rPr lang="en-US" sz="3600" b="1" dirty="0"/>
              <a:t>One year = 225 Earth days</a:t>
            </a:r>
          </a:p>
          <a:p>
            <a:pPr>
              <a:buClr>
                <a:schemeClr val="tx1"/>
              </a:buClr>
              <a:buFontTx/>
              <a:buChar char="•"/>
            </a:pPr>
            <a:r>
              <a:rPr lang="en-US" sz="3600" b="1" dirty="0"/>
              <a:t>One Venusian day = 243 Earth days</a:t>
            </a:r>
          </a:p>
          <a:p>
            <a:pPr>
              <a:buClr>
                <a:schemeClr val="tx1"/>
              </a:buClr>
              <a:buFontTx/>
              <a:buChar char="•"/>
            </a:pPr>
            <a:r>
              <a:rPr lang="en-US" sz="3600" b="1" dirty="0"/>
              <a:t>A Venusian day is longer than </a:t>
            </a:r>
            <a:r>
              <a:rPr lang="en-US" sz="3600" b="1" dirty="0" smtClean="0"/>
              <a:t>its </a:t>
            </a:r>
            <a:r>
              <a:rPr lang="en-US" sz="3600" b="1" dirty="0"/>
              <a:t>year!</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7587">
                                            <p:txEl>
                                              <p:pRg st="1" end="1"/>
                                            </p:txEl>
                                          </p:spTgt>
                                        </p:tgtEl>
                                        <p:attrNameLst>
                                          <p:attrName>style.visibility</p:attrName>
                                        </p:attrNameLst>
                                      </p:cBhvr>
                                      <p:to>
                                        <p:strVal val="visible"/>
                                      </p:to>
                                    </p:set>
                                    <p:animEffect transition="in" filter="barn(inVertical)">
                                      <p:cBhvr>
                                        <p:cTn id="14" dur="750"/>
                                        <p:tgtEl>
                                          <p:spTgt spid="6758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Effect transition="in" filter="wipe(left)">
                                      <p:cBhvr>
                                        <p:cTn id="19" dur="10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ultipolarfuture.com/wp-content/uploads/2012/06/Venus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055" y="1600200"/>
            <a:ext cx="495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68611" name="Rectangle 3"/>
          <p:cNvSpPr>
            <a:spLocks noGrp="1" noChangeArrowheads="1"/>
          </p:cNvSpPr>
          <p:nvPr>
            <p:ph type="body" idx="1"/>
          </p:nvPr>
        </p:nvSpPr>
        <p:spPr>
          <a:xfrm>
            <a:off x="685799" y="914400"/>
            <a:ext cx="5638801" cy="4800600"/>
          </a:xfrm>
        </p:spPr>
        <p:txBody>
          <a:bodyPr/>
          <a:lstStyle/>
          <a:p>
            <a:pPr>
              <a:buClr>
                <a:schemeClr val="tx1"/>
              </a:buClr>
              <a:buFontTx/>
              <a:buChar char="•"/>
            </a:pPr>
            <a:r>
              <a:rPr lang="en-US" sz="3600" b="1" dirty="0"/>
              <a:t>Rotates </a:t>
            </a:r>
            <a:r>
              <a:rPr lang="en-US" sz="3600" b="1" i="1" dirty="0"/>
              <a:t>opposite</a:t>
            </a:r>
            <a:r>
              <a:rPr lang="en-US" sz="3600" b="1" dirty="0"/>
              <a:t> or </a:t>
            </a:r>
            <a:r>
              <a:rPr lang="en-US" sz="3600" b="1" i="1" dirty="0"/>
              <a:t>retrograde</a:t>
            </a:r>
            <a:r>
              <a:rPr lang="en-US" sz="3600" b="1" dirty="0"/>
              <a:t> from all the other planets (east to west)</a:t>
            </a:r>
          </a:p>
          <a:p>
            <a:pPr>
              <a:buClr>
                <a:schemeClr val="tx1"/>
              </a:buClr>
              <a:buFontTx/>
              <a:buChar char="•"/>
            </a:pPr>
            <a:r>
              <a:rPr lang="en-US" sz="3600" b="1" dirty="0"/>
              <a:t>Most tilted planet – </a:t>
            </a:r>
            <a:r>
              <a:rPr lang="en-US" sz="3600" b="1" dirty="0" smtClean="0"/>
              <a:t>177.4</a:t>
            </a:r>
            <a:r>
              <a:rPr lang="en-US" sz="3600" b="1" baseline="30000" dirty="0" smtClean="0"/>
              <a:t>o</a:t>
            </a:r>
            <a:r>
              <a:rPr lang="en-US" sz="3600" b="1" dirty="0" smtClean="0"/>
              <a:t> </a:t>
            </a:r>
            <a:r>
              <a:rPr lang="en-US" sz="3600" b="1" dirty="0"/>
              <a:t>from the solar </a:t>
            </a:r>
            <a:r>
              <a:rPr lang="en-US" sz="3600" b="1" dirty="0" smtClean="0"/>
              <a:t>plane</a:t>
            </a:r>
          </a:p>
          <a:p>
            <a:pPr>
              <a:buClr>
                <a:schemeClr val="tx1"/>
              </a:buClr>
              <a:buFontTx/>
              <a:buChar char="•"/>
            </a:pPr>
            <a:r>
              <a:rPr lang="en-US" sz="3600" b="1" dirty="0" smtClean="0"/>
              <a:t>Tilt may be due to a collision later in formation</a:t>
            </a:r>
            <a:endParaRPr lang="en-US" sz="3600" b="1" dirty="0"/>
          </a:p>
          <a:p>
            <a:pPr>
              <a:buFontTx/>
              <a:buChar char="•"/>
            </a:pP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heel(8)">
                                      <p:cBhvr>
                                        <p:cTn id="7" dur="1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1000"/>
                                        <p:tgtEl>
                                          <p:spTgt spid="68611">
                                            <p:txEl>
                                              <p:pRg st="1" end="1"/>
                                            </p:txEl>
                                          </p:spTgt>
                                        </p:tgtEl>
                                      </p:cBhvr>
                                    </p:animEffect>
                                    <p:anim calcmode="lin" valueType="num">
                                      <p:cBhvr>
                                        <p:cTn id="13"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Effect transition="in" filter="wipe(left)">
                                      <p:cBhvr>
                                        <p:cTn id="19"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venxsec"/>
          <p:cNvPicPr>
            <a:picLocks noChangeAspect="1" noChangeArrowheads="1"/>
          </p:cNvPicPr>
          <p:nvPr/>
        </p:nvPicPr>
        <p:blipFill>
          <a:blip r:embed="rId3" cstate="print"/>
          <a:srcRect/>
          <a:stretch>
            <a:fillRect/>
          </a:stretch>
        </p:blipFill>
        <p:spPr bwMode="auto">
          <a:xfrm>
            <a:off x="5257800" y="2286000"/>
            <a:ext cx="3771900" cy="3771900"/>
          </a:xfrm>
          <a:prstGeom prst="rect">
            <a:avLst/>
          </a:prstGeom>
          <a:noFill/>
        </p:spPr>
      </p:pic>
      <p:sp>
        <p:nvSpPr>
          <p:cNvPr id="87042"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87043" name="Rectangle 3"/>
          <p:cNvSpPr>
            <a:spLocks noGrp="1" noChangeArrowheads="1"/>
          </p:cNvSpPr>
          <p:nvPr>
            <p:ph type="body" idx="1"/>
          </p:nvPr>
        </p:nvSpPr>
        <p:spPr>
          <a:xfrm>
            <a:off x="685800" y="1295400"/>
            <a:ext cx="5334000" cy="4495800"/>
          </a:xfrm>
        </p:spPr>
        <p:txBody>
          <a:bodyPr/>
          <a:lstStyle/>
          <a:p>
            <a:pPr>
              <a:buClr>
                <a:schemeClr val="tx1"/>
              </a:buClr>
              <a:buFontTx/>
              <a:buChar char="•"/>
            </a:pPr>
            <a:r>
              <a:rPr lang="en-US" sz="3600" b="1" dirty="0"/>
              <a:t>Internal structure resembles Earth – core, mantle, crust</a:t>
            </a:r>
          </a:p>
          <a:p>
            <a:pPr>
              <a:buClr>
                <a:schemeClr val="tx1"/>
              </a:buClr>
              <a:buFontTx/>
              <a:buChar char="•"/>
            </a:pPr>
            <a:r>
              <a:rPr lang="en-US" sz="3600" b="1" dirty="0"/>
              <a:t>Venus was unable to cool down and remains hotter internally than Earth</a:t>
            </a:r>
          </a:p>
        </p:txBody>
      </p:sp>
    </p:spTree>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7" dur="75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arn(inVertical)">
                                      <p:cBhvr>
                                        <p:cTn id="12" dur="75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venus-volcano-surface-artwork-desk-1024-bg"/>
          <p:cNvPicPr>
            <a:picLocks noChangeAspect="1" noChangeArrowheads="1"/>
          </p:cNvPicPr>
          <p:nvPr/>
        </p:nvPicPr>
        <p:blipFill>
          <a:blip r:embed="rId3" cstate="print"/>
          <a:srcRect/>
          <a:stretch>
            <a:fillRect/>
          </a:stretch>
        </p:blipFill>
        <p:spPr bwMode="auto">
          <a:xfrm>
            <a:off x="-10886" y="-35832"/>
            <a:ext cx="9144000" cy="6893832"/>
          </a:xfrm>
          <a:prstGeom prst="rect">
            <a:avLst/>
          </a:prstGeom>
          <a:noFill/>
        </p:spPr>
      </p:pic>
      <p:sp>
        <p:nvSpPr>
          <p:cNvPr id="78850"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78851" name="Rectangle 3"/>
          <p:cNvSpPr>
            <a:spLocks noGrp="1" noChangeArrowheads="1"/>
          </p:cNvSpPr>
          <p:nvPr>
            <p:ph type="body" idx="1"/>
          </p:nvPr>
        </p:nvSpPr>
        <p:spPr>
          <a:xfrm>
            <a:off x="533400" y="1447800"/>
            <a:ext cx="8153400" cy="4114800"/>
          </a:xfrm>
        </p:spPr>
        <p:txBody>
          <a:bodyPr/>
          <a:lstStyle/>
          <a:p>
            <a:pPr>
              <a:buClr>
                <a:schemeClr val="tx1"/>
              </a:buClr>
              <a:buFontTx/>
              <a:buChar char="•"/>
            </a:pPr>
            <a:r>
              <a:rPr lang="en-US" sz="3600" b="1" dirty="0"/>
              <a:t>Planet resurfaces itself roughly every 500 million years with fresh lava flows</a:t>
            </a:r>
          </a:p>
          <a:p>
            <a:pPr>
              <a:buClr>
                <a:schemeClr val="tx1"/>
              </a:buClr>
              <a:buFontTx/>
              <a:buChar char="•"/>
            </a:pPr>
            <a:r>
              <a:rPr lang="en-US" sz="3600" b="1" dirty="0"/>
              <a:t>Lack of </a:t>
            </a:r>
            <a:r>
              <a:rPr lang="en-US" sz="3600" b="1" i="1" dirty="0"/>
              <a:t>eroded</a:t>
            </a:r>
            <a:r>
              <a:rPr lang="en-US" sz="3600" b="1" dirty="0"/>
              <a:t> </a:t>
            </a:r>
            <a:r>
              <a:rPr lang="en-US" sz="3600" b="1" dirty="0" smtClean="0"/>
              <a:t>impact craters may indicate </a:t>
            </a:r>
            <a:r>
              <a:rPr lang="en-US" sz="3600" b="1" dirty="0"/>
              <a:t>active volcanism</a:t>
            </a:r>
          </a:p>
        </p:txBody>
      </p:sp>
    </p:spTree>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75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randombar(horizontal)">
                                      <p:cBhvr>
                                        <p:cTn id="12" dur="1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descr="venus1"/>
          <p:cNvPicPr>
            <a:picLocks noChangeAspect="1" noChangeArrowheads="1"/>
          </p:cNvPicPr>
          <p:nvPr/>
        </p:nvPicPr>
        <p:blipFill>
          <a:blip r:embed="rId3" cstate="print"/>
          <a:srcRect/>
          <a:stretch>
            <a:fillRect/>
          </a:stretch>
        </p:blipFill>
        <p:spPr bwMode="auto">
          <a:xfrm>
            <a:off x="5334000" y="1981200"/>
            <a:ext cx="3643313" cy="3643313"/>
          </a:xfrm>
          <a:prstGeom prst="rect">
            <a:avLst/>
          </a:prstGeom>
          <a:noFill/>
        </p:spPr>
      </p:pic>
      <p:sp>
        <p:nvSpPr>
          <p:cNvPr id="60418"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60419" name="Rectangle 3"/>
          <p:cNvSpPr>
            <a:spLocks noGrp="1" noChangeArrowheads="1"/>
          </p:cNvSpPr>
          <p:nvPr>
            <p:ph type="body" idx="1"/>
          </p:nvPr>
        </p:nvSpPr>
        <p:spPr>
          <a:xfrm>
            <a:off x="762000" y="1066800"/>
            <a:ext cx="5334000" cy="4800600"/>
          </a:xfrm>
        </p:spPr>
        <p:txBody>
          <a:bodyPr/>
          <a:lstStyle/>
          <a:p>
            <a:pPr>
              <a:buClr>
                <a:schemeClr val="tx1"/>
              </a:buClr>
              <a:buFontTx/>
              <a:buChar char="•"/>
            </a:pPr>
            <a:r>
              <a:rPr lang="en-US" sz="3600" b="1" dirty="0"/>
              <a:t>Currently no plate </a:t>
            </a:r>
            <a:r>
              <a:rPr lang="en-US" sz="3600" b="1" dirty="0" smtClean="0"/>
              <a:t>tectonics; no oceans </a:t>
            </a:r>
            <a:r>
              <a:rPr lang="en-US" sz="3600" b="1" dirty="0"/>
              <a:t>(way too hot) or magnetic field</a:t>
            </a:r>
          </a:p>
          <a:p>
            <a:pPr>
              <a:buClr>
                <a:schemeClr val="tx1"/>
              </a:buClr>
              <a:buFontTx/>
              <a:buChar char="•"/>
            </a:pPr>
            <a:r>
              <a:rPr lang="en-US" sz="3600" b="1" dirty="0"/>
              <a:t>Surface is relatively young  (500 million years old)</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anim calcmode="lin" valueType="num">
                                      <p:cBhvr>
                                        <p:cTn id="8" dur="1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Effect transition="in" filter="fade">
                                      <p:cBhvr>
                                        <p:cTn id="14" dur="1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8" name="Picture 28" descr="162676main_mercury_transit_516"/>
          <p:cNvPicPr>
            <a:picLocks noChangeAspect="1" noChangeArrowheads="1"/>
          </p:cNvPicPr>
          <p:nvPr/>
        </p:nvPicPr>
        <p:blipFill>
          <a:blip r:embed="rId3" cstate="print"/>
          <a:srcRect/>
          <a:stretch>
            <a:fillRect/>
          </a:stretch>
        </p:blipFill>
        <p:spPr bwMode="auto">
          <a:xfrm>
            <a:off x="5562600" y="838200"/>
            <a:ext cx="3390900" cy="2884488"/>
          </a:xfrm>
          <a:prstGeom prst="rect">
            <a:avLst/>
          </a:prstGeom>
          <a:noFill/>
        </p:spPr>
      </p:pic>
      <p:sp>
        <p:nvSpPr>
          <p:cNvPr id="30722" name="Rectangle 2"/>
          <p:cNvSpPr>
            <a:spLocks noGrp="1" noChangeArrowheads="1"/>
          </p:cNvSpPr>
          <p:nvPr>
            <p:ph type="title"/>
          </p:nvPr>
        </p:nvSpPr>
        <p:spPr>
          <a:xfrm>
            <a:off x="685800" y="76200"/>
            <a:ext cx="7772400" cy="838200"/>
          </a:xfrm>
        </p:spPr>
        <p:txBody>
          <a:bodyPr/>
          <a:lstStyle/>
          <a:p>
            <a:r>
              <a:rPr lang="en-US" sz="3600" b="1" i="1" u="sng" dirty="0"/>
              <a:t>Planet Mercury</a:t>
            </a:r>
          </a:p>
        </p:txBody>
      </p:sp>
      <p:sp>
        <p:nvSpPr>
          <p:cNvPr id="30724" name="Rectangle 4"/>
          <p:cNvSpPr>
            <a:spLocks noChangeArrowheads="1"/>
          </p:cNvSpPr>
          <p:nvPr/>
        </p:nvSpPr>
        <p:spPr bwMode="auto">
          <a:xfrm>
            <a:off x="0" y="10922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30740" name="Rectangle 20"/>
          <p:cNvSpPr>
            <a:spLocks noGrp="1" noChangeArrowheads="1"/>
          </p:cNvSpPr>
          <p:nvPr>
            <p:ph type="body" idx="1"/>
          </p:nvPr>
        </p:nvSpPr>
        <p:spPr>
          <a:xfrm>
            <a:off x="457200" y="1314450"/>
            <a:ext cx="5181600" cy="3790950"/>
          </a:xfrm>
        </p:spPr>
        <p:txBody>
          <a:bodyPr/>
          <a:lstStyle/>
          <a:p>
            <a:pPr>
              <a:buClr>
                <a:schemeClr val="tx1"/>
              </a:buClr>
              <a:buFontTx/>
              <a:buChar char="•"/>
            </a:pPr>
            <a:r>
              <a:rPr lang="en-US" sz="3600" b="1" dirty="0"/>
              <a:t>Smallest, closest &amp; fastest planet to orbit the Sun</a:t>
            </a:r>
          </a:p>
          <a:p>
            <a:pPr>
              <a:buClr>
                <a:schemeClr val="tx1"/>
              </a:buClr>
              <a:buFontTx/>
              <a:buChar char="•"/>
            </a:pPr>
            <a:r>
              <a:rPr lang="en-US" sz="3600" b="1" dirty="0"/>
              <a:t>Heavily cratered surface </a:t>
            </a:r>
            <a:r>
              <a:rPr lang="en-US" sz="3600" b="1" dirty="0" smtClean="0"/>
              <a:t>that resembles </a:t>
            </a:r>
            <a:r>
              <a:rPr lang="en-US" sz="3600" b="1" dirty="0"/>
              <a:t>the Moon</a:t>
            </a:r>
          </a:p>
        </p:txBody>
      </p:sp>
      <p:pic>
        <p:nvPicPr>
          <p:cNvPr id="4098" name="Picture 2" descr="http://www.nasa.gov/images/content/281521main_flyby2_20081007_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055" y="3759222"/>
            <a:ext cx="2902603" cy="2902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40">
                                            <p:txEl>
                                              <p:pRg st="0" end="0"/>
                                            </p:txEl>
                                          </p:spTgt>
                                        </p:tgtEl>
                                        <p:attrNameLst>
                                          <p:attrName>style.visibility</p:attrName>
                                        </p:attrNameLst>
                                      </p:cBhvr>
                                      <p:to>
                                        <p:strVal val="visible"/>
                                      </p:to>
                                    </p:set>
                                    <p:animEffect transition="in" filter="wheel(1)">
                                      <p:cBhvr>
                                        <p:cTn id="7" dur="1000"/>
                                        <p:tgtEl>
                                          <p:spTgt spid="30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0">
                                            <p:txEl>
                                              <p:pRg st="1" end="1"/>
                                            </p:txEl>
                                          </p:spTgt>
                                        </p:tgtEl>
                                        <p:attrNameLst>
                                          <p:attrName>style.visibility</p:attrName>
                                        </p:attrNameLst>
                                      </p:cBhvr>
                                      <p:to>
                                        <p:strVal val="visible"/>
                                      </p:to>
                                    </p:set>
                                    <p:animEffect transition="in" filter="fade">
                                      <p:cBhvr>
                                        <p:cTn id="12" dur="1000"/>
                                        <p:tgtEl>
                                          <p:spTgt spid="30740">
                                            <p:txEl>
                                              <p:pRg st="1" end="1"/>
                                            </p:txEl>
                                          </p:spTgt>
                                        </p:tgtEl>
                                      </p:cBhvr>
                                    </p:animEffect>
                                    <p:anim calcmode="lin" valueType="num">
                                      <p:cBhvr>
                                        <p:cTn id="13" dur="1000" fill="hold"/>
                                        <p:tgtEl>
                                          <p:spTgt spid="3074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i.esa.int/science-e-media/img/59/VenusSur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78" y="2438400"/>
            <a:ext cx="4319588" cy="3238246"/>
          </a:xfrm>
          <a:prstGeom prst="rect">
            <a:avLst/>
          </a:prstGeom>
          <a:noFill/>
          <a:extLst>
            <a:ext uri="{909E8E84-426E-40DD-AFC4-6F175D3DCCD1}">
              <a14:hiddenFill xmlns:a14="http://schemas.microsoft.com/office/drawing/2010/main">
                <a:solidFill>
                  <a:srgbClr val="FFFFFF"/>
                </a:solidFill>
              </a14:hiddenFill>
            </a:ext>
          </a:extLst>
        </p:spPr>
      </p:pic>
      <p:sp>
        <p:nvSpPr>
          <p:cNvPr id="59394"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59395" name="Rectangle 3"/>
          <p:cNvSpPr>
            <a:spLocks noGrp="1" noChangeArrowheads="1"/>
          </p:cNvSpPr>
          <p:nvPr>
            <p:ph type="body" idx="1"/>
          </p:nvPr>
        </p:nvSpPr>
        <p:spPr>
          <a:xfrm>
            <a:off x="685800" y="1066800"/>
            <a:ext cx="6324600" cy="4800600"/>
          </a:xfrm>
        </p:spPr>
        <p:txBody>
          <a:bodyPr/>
          <a:lstStyle/>
          <a:p>
            <a:pPr>
              <a:lnSpc>
                <a:spcPct val="90000"/>
              </a:lnSpc>
              <a:buClr>
                <a:schemeClr val="tx1"/>
              </a:buClr>
              <a:buFontTx/>
              <a:buChar char="•"/>
            </a:pPr>
            <a:r>
              <a:rPr lang="en-US" sz="3600" b="1" dirty="0"/>
              <a:t>Thick atmosphere of CO</a:t>
            </a:r>
            <a:r>
              <a:rPr lang="en-US" sz="3600" b="1" baseline="-25000" dirty="0"/>
              <a:t>2</a:t>
            </a:r>
            <a:r>
              <a:rPr lang="en-US" sz="3600" b="1" dirty="0"/>
              <a:t> – 100 times thicker than Earth’s</a:t>
            </a:r>
          </a:p>
          <a:p>
            <a:pPr>
              <a:lnSpc>
                <a:spcPct val="90000"/>
              </a:lnSpc>
              <a:buClr>
                <a:schemeClr val="tx1"/>
              </a:buClr>
              <a:buFontTx/>
              <a:buChar char="•"/>
            </a:pPr>
            <a:r>
              <a:rPr lang="en-US" sz="3600" b="1" dirty="0"/>
              <a:t>“Runaway” greenhouse </a:t>
            </a:r>
            <a:r>
              <a:rPr lang="en-US" sz="3600" b="1" dirty="0" smtClean="0"/>
              <a:t>effect – trapping the Sun’s heat at the surface</a:t>
            </a:r>
            <a:endParaRPr lang="en-US" sz="3600" b="1" dirty="0"/>
          </a:p>
          <a:p>
            <a:pPr>
              <a:lnSpc>
                <a:spcPct val="90000"/>
              </a:lnSpc>
              <a:buClr>
                <a:schemeClr val="tx1"/>
              </a:buClr>
              <a:buFontTx/>
              <a:buChar char="•"/>
            </a:pPr>
            <a:r>
              <a:rPr lang="en-US" sz="3600" b="1" dirty="0"/>
              <a:t>Causes temperatures to be over 900</a:t>
            </a:r>
            <a:r>
              <a:rPr lang="en-US" sz="3600" b="1" baseline="30000" dirty="0"/>
              <a:t>o</a:t>
            </a:r>
            <a:r>
              <a:rPr lang="en-US" sz="3600" b="1" dirty="0"/>
              <a:t>F – hotter than Mercury</a:t>
            </a:r>
          </a:p>
          <a:p>
            <a:pPr>
              <a:lnSpc>
                <a:spcPct val="90000"/>
              </a:lnSpc>
              <a:buFontTx/>
              <a:buChar char="•"/>
            </a:pPr>
            <a:endParaRPr lang="en-US" sz="4400" b="1"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arn(inVertical)">
                                      <p:cBhvr>
                                        <p:cTn id="7" dur="75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circle(in)">
                                      <p:cBhvr>
                                        <p:cTn id="12" dur="125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dailymail.co.uk/i/pix/2012/06/04/article-0-1370D704000005DC-62_634x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545" y="2362200"/>
            <a:ext cx="4679455" cy="340995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p:nvPr>
        </p:nvSpPr>
        <p:spPr>
          <a:xfrm>
            <a:off x="685800" y="0"/>
            <a:ext cx="7772400" cy="990600"/>
          </a:xfrm>
        </p:spPr>
        <p:txBody>
          <a:bodyPr/>
          <a:lstStyle/>
          <a:p>
            <a:r>
              <a:rPr lang="en-US" sz="3600" b="1" i="1" u="sng" dirty="0"/>
              <a:t>Planet Venus</a:t>
            </a:r>
          </a:p>
        </p:txBody>
      </p:sp>
      <p:sp>
        <p:nvSpPr>
          <p:cNvPr id="52227" name="Rectangle 3"/>
          <p:cNvSpPr>
            <a:spLocks noGrp="1" noChangeArrowheads="1"/>
          </p:cNvSpPr>
          <p:nvPr>
            <p:ph type="body" idx="1"/>
          </p:nvPr>
        </p:nvSpPr>
        <p:spPr>
          <a:xfrm>
            <a:off x="457200" y="1066800"/>
            <a:ext cx="5029200" cy="4876800"/>
          </a:xfrm>
        </p:spPr>
        <p:txBody>
          <a:bodyPr/>
          <a:lstStyle/>
          <a:p>
            <a:pPr>
              <a:lnSpc>
                <a:spcPct val="90000"/>
              </a:lnSpc>
              <a:buClr>
                <a:schemeClr val="tx1"/>
              </a:buClr>
              <a:buFontTx/>
              <a:buChar char="•"/>
            </a:pPr>
            <a:r>
              <a:rPr lang="en-US" sz="3600" b="1" dirty="0"/>
              <a:t>Almost circular orbit </a:t>
            </a:r>
            <a:r>
              <a:rPr lang="en-US" sz="3600" b="1" dirty="0" smtClean="0"/>
              <a:t>- .</a:t>
            </a:r>
            <a:r>
              <a:rPr lang="en-US" sz="3600" b="1" dirty="0"/>
              <a:t>008 eccentricity</a:t>
            </a:r>
          </a:p>
          <a:p>
            <a:pPr>
              <a:lnSpc>
                <a:spcPct val="90000"/>
              </a:lnSpc>
              <a:buClr>
                <a:schemeClr val="tx1"/>
              </a:buClr>
              <a:buFontTx/>
              <a:buChar char="•"/>
            </a:pPr>
            <a:r>
              <a:rPr lang="en-US" sz="3600" b="1" dirty="0"/>
              <a:t>No moons</a:t>
            </a:r>
          </a:p>
          <a:p>
            <a:pPr>
              <a:lnSpc>
                <a:spcPct val="90000"/>
              </a:lnSpc>
              <a:buClr>
                <a:schemeClr val="tx1"/>
              </a:buClr>
              <a:buFontTx/>
              <a:buChar char="•"/>
            </a:pPr>
            <a:r>
              <a:rPr lang="en-US" sz="3600" b="1" i="1" u="sng" dirty="0"/>
              <a:t>Magellan</a:t>
            </a:r>
            <a:r>
              <a:rPr lang="en-US" sz="3600" b="1" dirty="0"/>
              <a:t> </a:t>
            </a:r>
            <a:r>
              <a:rPr lang="en-US" sz="3600" b="1" dirty="0" smtClean="0"/>
              <a:t>spacecraft (1989</a:t>
            </a:r>
            <a:r>
              <a:rPr lang="en-US" sz="3600" b="1" dirty="0"/>
              <a:t>) radar mapped over 160 </a:t>
            </a:r>
            <a:r>
              <a:rPr lang="en-US" sz="3600" b="1" dirty="0" smtClean="0"/>
              <a:t>volcanoes </a:t>
            </a:r>
            <a:r>
              <a:rPr lang="en-US" sz="3600" b="1" dirty="0"/>
              <a:t>&amp; 1000 </a:t>
            </a:r>
            <a:r>
              <a:rPr lang="en-US" sz="3600" b="1" dirty="0" smtClean="0"/>
              <a:t>craters </a:t>
            </a:r>
            <a:r>
              <a:rPr lang="en-US" sz="3600" b="1" dirty="0"/>
              <a:t>on the surface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heel(1)">
                                      <p:cBhvr>
                                        <p:cTn id="7" dur="75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ircle(in)">
                                      <p:cBhvr>
                                        <p:cTn id="12" dur="10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1000"/>
                                        <p:tgtEl>
                                          <p:spTgt spid="52227">
                                            <p:txEl>
                                              <p:pRg st="2" end="2"/>
                                            </p:txEl>
                                          </p:spTgt>
                                        </p:tgtEl>
                                      </p:cBhvr>
                                    </p:animEffect>
                                    <p:anim calcmode="lin" valueType="num">
                                      <p:cBhvr>
                                        <p:cTn id="18"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Venus2_mag_big"/>
          <p:cNvPicPr>
            <a:picLocks noChangeAspect="1" noChangeArrowheads="1"/>
          </p:cNvPicPr>
          <p:nvPr/>
        </p:nvPicPr>
        <p:blipFill>
          <a:blip r:embed="rId3" cstate="print"/>
          <a:srcRect/>
          <a:stretch>
            <a:fillRect/>
          </a:stretch>
        </p:blipFill>
        <p:spPr bwMode="auto">
          <a:xfrm>
            <a:off x="1143000" y="0"/>
            <a:ext cx="6858000" cy="6858000"/>
          </a:xfrm>
          <a:prstGeom prst="rect">
            <a:avLst/>
          </a:prstGeom>
          <a:noFill/>
        </p:spPr>
      </p:pic>
      <p:sp>
        <p:nvSpPr>
          <p:cNvPr id="88066" name="Rectangle 2"/>
          <p:cNvSpPr>
            <a:spLocks noGrp="1" noChangeArrowheads="1"/>
          </p:cNvSpPr>
          <p:nvPr>
            <p:ph type="title"/>
          </p:nvPr>
        </p:nvSpPr>
        <p:spPr/>
        <p:txBody>
          <a:bodyPr/>
          <a:lstStyle/>
          <a:p>
            <a:r>
              <a:rPr lang="en-US" sz="2800" b="1" i="1" dirty="0"/>
              <a:t>Magellan </a:t>
            </a:r>
            <a:r>
              <a:rPr lang="en-US" sz="2800" b="1" i="1" dirty="0" smtClean="0"/>
              <a:t>Spacecraft Radar </a:t>
            </a:r>
            <a:r>
              <a:rPr lang="en-US" sz="2800" b="1" i="1" dirty="0"/>
              <a:t>Map </a:t>
            </a:r>
            <a:r>
              <a:rPr lang="en-US" sz="2800" b="1" i="1" dirty="0" smtClean="0"/>
              <a:t>of Venus</a:t>
            </a:r>
            <a:br>
              <a:rPr lang="en-US" sz="2800" b="1" i="1" dirty="0" smtClean="0"/>
            </a:br>
            <a:r>
              <a:rPr lang="en-US" sz="2800" b="1" i="1" dirty="0" smtClean="0"/>
              <a:t>(“blue” - low elevations; “red” - high elevations)</a:t>
            </a:r>
            <a:endParaRPr lang="en-US" sz="2800" b="1" i="1"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Venus%20volcano%20overlay"/>
          <p:cNvPicPr>
            <a:picLocks noChangeAspect="1" noChangeArrowheads="1"/>
          </p:cNvPicPr>
          <p:nvPr/>
        </p:nvPicPr>
        <p:blipFill>
          <a:blip r:embed="rId3" cstate="print"/>
          <a:srcRect/>
          <a:stretch>
            <a:fillRect/>
          </a:stretch>
        </p:blipFill>
        <p:spPr bwMode="auto">
          <a:xfrm>
            <a:off x="0" y="762000"/>
            <a:ext cx="9144000" cy="5565775"/>
          </a:xfrm>
          <a:prstGeom prst="rect">
            <a:avLst/>
          </a:prstGeom>
          <a:noFill/>
        </p:spPr>
      </p:pic>
      <p:sp>
        <p:nvSpPr>
          <p:cNvPr id="77826" name="Rectangle 2"/>
          <p:cNvSpPr>
            <a:spLocks noGrp="1" noChangeArrowheads="1"/>
          </p:cNvSpPr>
          <p:nvPr>
            <p:ph type="title"/>
          </p:nvPr>
        </p:nvSpPr>
        <p:spPr>
          <a:xfrm>
            <a:off x="685800" y="-76200"/>
            <a:ext cx="7772400" cy="1219200"/>
          </a:xfrm>
        </p:spPr>
        <p:txBody>
          <a:bodyPr/>
          <a:lstStyle/>
          <a:p>
            <a:r>
              <a:rPr lang="en-US" sz="3200" b="1" i="1" dirty="0"/>
              <a:t>Venus’ </a:t>
            </a:r>
            <a:r>
              <a:rPr lang="en-US" sz="3200" b="1" i="1" dirty="0" smtClean="0"/>
              <a:t>Volcanoes (Active?)</a:t>
            </a:r>
            <a:endParaRPr lang="en-US" sz="3200" b="1" i="1" dirty="0"/>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1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2" name="Picture 10" descr="venera13"/>
          <p:cNvPicPr>
            <a:picLocks noChangeAspect="1" noChangeArrowheads="1"/>
          </p:cNvPicPr>
          <p:nvPr/>
        </p:nvPicPr>
        <p:blipFill>
          <a:blip r:embed="rId3" cstate="print"/>
          <a:srcRect/>
          <a:stretch>
            <a:fillRect/>
          </a:stretch>
        </p:blipFill>
        <p:spPr bwMode="auto">
          <a:xfrm>
            <a:off x="685800" y="3276600"/>
            <a:ext cx="7923234" cy="3581400"/>
          </a:xfrm>
          <a:prstGeom prst="rect">
            <a:avLst/>
          </a:prstGeom>
          <a:noFill/>
        </p:spPr>
      </p:pic>
      <p:sp>
        <p:nvSpPr>
          <p:cNvPr id="23554" name="Rectangle 2"/>
          <p:cNvSpPr>
            <a:spLocks noGrp="1" noChangeArrowheads="1"/>
          </p:cNvSpPr>
          <p:nvPr>
            <p:ph type="title"/>
          </p:nvPr>
        </p:nvSpPr>
        <p:spPr>
          <a:xfrm>
            <a:off x="728662" y="152400"/>
            <a:ext cx="7653338" cy="685800"/>
          </a:xfrm>
        </p:spPr>
        <p:txBody>
          <a:bodyPr/>
          <a:lstStyle/>
          <a:p>
            <a:r>
              <a:rPr lang="en-US" sz="3600" b="1" i="1" u="sng" dirty="0"/>
              <a:t>Planet Venus</a:t>
            </a:r>
          </a:p>
        </p:txBody>
      </p:sp>
      <p:sp>
        <p:nvSpPr>
          <p:cNvPr id="23555" name="Rectangle 3"/>
          <p:cNvSpPr>
            <a:spLocks noGrp="1" noChangeArrowheads="1"/>
          </p:cNvSpPr>
          <p:nvPr>
            <p:ph type="body" idx="1"/>
          </p:nvPr>
        </p:nvSpPr>
        <p:spPr>
          <a:xfrm>
            <a:off x="347662" y="1143000"/>
            <a:ext cx="8534400" cy="5638800"/>
          </a:xfrm>
        </p:spPr>
        <p:txBody>
          <a:bodyPr/>
          <a:lstStyle/>
          <a:p>
            <a:pPr>
              <a:lnSpc>
                <a:spcPct val="90000"/>
              </a:lnSpc>
              <a:buClr>
                <a:schemeClr val="tx1"/>
              </a:buClr>
              <a:buFontTx/>
              <a:buChar char="•"/>
            </a:pPr>
            <a:r>
              <a:rPr lang="en-US" sz="3600" b="1" i="1" u="sng" dirty="0" err="1" smtClean="0"/>
              <a:t>Veneras</a:t>
            </a:r>
            <a:r>
              <a:rPr lang="en-US" sz="3600" b="1" dirty="0" smtClean="0"/>
              <a:t> </a:t>
            </a:r>
            <a:r>
              <a:rPr lang="en-US" sz="3600" b="1" dirty="0"/>
              <a:t>(1970’s) spacecraft landed on the surface</a:t>
            </a:r>
          </a:p>
          <a:p>
            <a:pPr>
              <a:lnSpc>
                <a:spcPct val="90000"/>
              </a:lnSpc>
              <a:buClr>
                <a:schemeClr val="tx1"/>
              </a:buClr>
              <a:buFontTx/>
              <a:buChar char="•"/>
            </a:pPr>
            <a:r>
              <a:rPr lang="en-US" sz="3600" b="1" dirty="0"/>
              <a:t>Detected </a:t>
            </a:r>
            <a:r>
              <a:rPr lang="en-US" sz="3600" b="1" dirty="0" smtClean="0"/>
              <a:t>lightning, </a:t>
            </a:r>
            <a:r>
              <a:rPr lang="en-US" sz="3600" b="1" dirty="0"/>
              <a:t>thunder &amp; returned a few </a:t>
            </a:r>
            <a:r>
              <a:rPr lang="en-US" sz="3600" b="1" dirty="0" smtClean="0"/>
              <a:t>pictures of the surface</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75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7" name="Picture 7" descr="300px-Venera_11_lander"/>
          <p:cNvPicPr>
            <a:picLocks noChangeAspect="1" noChangeArrowheads="1"/>
          </p:cNvPicPr>
          <p:nvPr/>
        </p:nvPicPr>
        <p:blipFill>
          <a:blip r:embed="rId3" cstate="print"/>
          <a:srcRect/>
          <a:stretch>
            <a:fillRect/>
          </a:stretch>
        </p:blipFill>
        <p:spPr bwMode="auto">
          <a:xfrm>
            <a:off x="0" y="609600"/>
            <a:ext cx="3956050" cy="4391025"/>
          </a:xfrm>
          <a:prstGeom prst="rect">
            <a:avLst/>
          </a:prstGeom>
          <a:noFill/>
        </p:spPr>
      </p:pic>
      <p:sp>
        <p:nvSpPr>
          <p:cNvPr id="76802" name="Rectangle 2"/>
          <p:cNvSpPr>
            <a:spLocks noGrp="1" noChangeArrowheads="1"/>
          </p:cNvSpPr>
          <p:nvPr>
            <p:ph type="title"/>
          </p:nvPr>
        </p:nvSpPr>
        <p:spPr>
          <a:xfrm>
            <a:off x="685800" y="152400"/>
            <a:ext cx="7772400" cy="914400"/>
          </a:xfrm>
        </p:spPr>
        <p:txBody>
          <a:bodyPr/>
          <a:lstStyle/>
          <a:p>
            <a:r>
              <a:rPr lang="en-US" sz="3200" b="1" i="1" dirty="0" smtClean="0"/>
              <a:t>Russia’s </a:t>
            </a:r>
            <a:r>
              <a:rPr lang="en-US" sz="3200" b="1" i="1" dirty="0" err="1" smtClean="0"/>
              <a:t>Venera</a:t>
            </a:r>
            <a:r>
              <a:rPr lang="en-US" sz="3200" b="1" i="1" dirty="0" smtClean="0"/>
              <a:t> 11</a:t>
            </a:r>
            <a:endParaRPr lang="en-US" sz="3200" b="1" i="1" dirty="0"/>
          </a:p>
        </p:txBody>
      </p:sp>
      <p:pic>
        <p:nvPicPr>
          <p:cNvPr id="76805" name="Picture 5" descr="venera13"/>
          <p:cNvPicPr>
            <a:picLocks noChangeAspect="1" noChangeArrowheads="1"/>
          </p:cNvPicPr>
          <p:nvPr/>
        </p:nvPicPr>
        <p:blipFill>
          <a:blip r:embed="rId4" cstate="print"/>
          <a:srcRect/>
          <a:stretch>
            <a:fillRect/>
          </a:stretch>
        </p:blipFill>
        <p:spPr bwMode="auto">
          <a:xfrm>
            <a:off x="3810000" y="2570163"/>
            <a:ext cx="5334000" cy="22113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randombar(horizontal)">
                                      <p:cBhvr>
                                        <p:cTn id="7" dur="1000"/>
                                        <p:tgtEl>
                                          <p:spTgt spid="76802"/>
                                        </p:tgtEl>
                                      </p:cBhvr>
                                    </p:animEffect>
                                  </p:childTnLst>
                                </p:cTn>
                              </p:par>
                              <p:par>
                                <p:cTn id="8" presetID="10" presetClass="entr" presetSubtype="0" fill="hold" nodeType="withEffect">
                                  <p:stCondLst>
                                    <p:cond delay="2000"/>
                                  </p:stCondLst>
                                  <p:childTnLst>
                                    <p:set>
                                      <p:cBhvr>
                                        <p:cTn id="9" dur="1" fill="hold">
                                          <p:stCondLst>
                                            <p:cond delay="0"/>
                                          </p:stCondLst>
                                        </p:cTn>
                                        <p:tgtEl>
                                          <p:spTgt spid="76805"/>
                                        </p:tgtEl>
                                        <p:attrNameLst>
                                          <p:attrName>style.visibility</p:attrName>
                                        </p:attrNameLst>
                                      </p:cBhvr>
                                      <p:to>
                                        <p:strVal val="visible"/>
                                      </p:to>
                                    </p:set>
                                    <p:animEffect transition="in" filter="fade">
                                      <p:cBhvr>
                                        <p:cTn id="10" dur="125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060911_venera13_sfc_02"/>
          <p:cNvPicPr>
            <a:picLocks noChangeAspect="1" noChangeArrowheads="1"/>
          </p:cNvPicPr>
          <p:nvPr/>
        </p:nvPicPr>
        <p:blipFill>
          <a:blip r:embed="rId3" cstate="print"/>
          <a:srcRect/>
          <a:stretch>
            <a:fillRect/>
          </a:stretch>
        </p:blipFill>
        <p:spPr bwMode="auto">
          <a:xfrm>
            <a:off x="0" y="28574"/>
            <a:ext cx="9144000" cy="6829425"/>
          </a:xfrm>
          <a:prstGeom prst="rect">
            <a:avLst/>
          </a:prstGeom>
          <a:noFill/>
        </p:spPr>
      </p:pic>
      <p:sp>
        <p:nvSpPr>
          <p:cNvPr id="75778" name="Rectangle 2"/>
          <p:cNvSpPr>
            <a:spLocks noGrp="1" noChangeArrowheads="1"/>
          </p:cNvSpPr>
          <p:nvPr>
            <p:ph type="title"/>
          </p:nvPr>
        </p:nvSpPr>
        <p:spPr>
          <a:xfrm>
            <a:off x="685800" y="685800"/>
            <a:ext cx="7772400" cy="990600"/>
          </a:xfrm>
        </p:spPr>
        <p:txBody>
          <a:bodyPr/>
          <a:lstStyle/>
          <a:p>
            <a:r>
              <a:rPr lang="en-US" sz="3200" b="1" i="1" dirty="0"/>
              <a:t>Surface of Venus – </a:t>
            </a:r>
            <a:r>
              <a:rPr lang="en-US" sz="3200" b="1" i="1" dirty="0" err="1"/>
              <a:t>Venera</a:t>
            </a:r>
            <a:r>
              <a:rPr lang="en-US" sz="3200" b="1" i="1" dirty="0"/>
              <a:t> 11</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9" name="Picture 9" descr="venus-express"/>
          <p:cNvPicPr>
            <a:picLocks noChangeAspect="1" noChangeArrowheads="1"/>
          </p:cNvPicPr>
          <p:nvPr/>
        </p:nvPicPr>
        <p:blipFill>
          <a:blip r:embed="rId3" cstate="print"/>
          <a:srcRect/>
          <a:stretch>
            <a:fillRect/>
          </a:stretch>
        </p:blipFill>
        <p:spPr bwMode="auto">
          <a:xfrm>
            <a:off x="0" y="-6350"/>
            <a:ext cx="9144000" cy="6870700"/>
          </a:xfrm>
          <a:prstGeom prst="rect">
            <a:avLst/>
          </a:prstGeom>
          <a:noFill/>
        </p:spPr>
      </p:pic>
      <p:sp>
        <p:nvSpPr>
          <p:cNvPr id="61442" name="Rectangle 2"/>
          <p:cNvSpPr>
            <a:spLocks noGrp="1" noChangeArrowheads="1"/>
          </p:cNvSpPr>
          <p:nvPr>
            <p:ph type="title"/>
          </p:nvPr>
        </p:nvSpPr>
        <p:spPr>
          <a:xfrm>
            <a:off x="838200" y="76200"/>
            <a:ext cx="7467600" cy="838200"/>
          </a:xfrm>
        </p:spPr>
        <p:txBody>
          <a:bodyPr/>
          <a:lstStyle/>
          <a:p>
            <a:r>
              <a:rPr lang="en-US" sz="3600" b="1" i="1" u="sng" dirty="0"/>
              <a:t>Planet Venus</a:t>
            </a:r>
          </a:p>
        </p:txBody>
      </p:sp>
      <p:sp>
        <p:nvSpPr>
          <p:cNvPr id="61443" name="Rectangle 3"/>
          <p:cNvSpPr>
            <a:spLocks noGrp="1" noChangeArrowheads="1"/>
          </p:cNvSpPr>
          <p:nvPr>
            <p:ph type="body" idx="1"/>
          </p:nvPr>
        </p:nvSpPr>
        <p:spPr>
          <a:xfrm>
            <a:off x="685800" y="1219200"/>
            <a:ext cx="7772400" cy="3886200"/>
          </a:xfrm>
        </p:spPr>
        <p:txBody>
          <a:bodyPr/>
          <a:lstStyle/>
          <a:p>
            <a:pPr>
              <a:buClr>
                <a:schemeClr val="tx1"/>
              </a:buClr>
              <a:buFontTx/>
              <a:buChar char="•"/>
            </a:pPr>
            <a:r>
              <a:rPr lang="en-US" sz="3600" b="1" i="1" u="sng" dirty="0"/>
              <a:t>Venus Express</a:t>
            </a:r>
            <a:r>
              <a:rPr lang="en-US" sz="3600" b="1" dirty="0"/>
              <a:t> (2006 - ?) currently </a:t>
            </a:r>
            <a:r>
              <a:rPr lang="en-US" sz="3600" b="1" dirty="0" smtClean="0"/>
              <a:t>orbiting the planet</a:t>
            </a:r>
            <a:endParaRPr lang="en-US" sz="3600" b="1" dirty="0"/>
          </a:p>
          <a:p>
            <a:pPr>
              <a:buClr>
                <a:schemeClr val="tx1"/>
              </a:buClr>
              <a:buFontTx/>
              <a:buChar char="•"/>
            </a:pPr>
            <a:r>
              <a:rPr lang="en-US" sz="3600" b="1" dirty="0"/>
              <a:t>Discovered huge polar vortexes of unknown origin in the atmosphere </a:t>
            </a:r>
            <a:endParaRPr lang="en-US" sz="3600" b="1" dirty="0" smtClean="0"/>
          </a:p>
          <a:p>
            <a:pPr marL="0" indent="0" algn="ctr">
              <a:buNone/>
            </a:pPr>
            <a:r>
              <a:rPr lang="en-US" b="1" i="1" dirty="0" smtClean="0">
                <a:hlinkClick r:id="rId4"/>
              </a:rPr>
              <a:t>Video (5:00) “Atmosphere &amp; Weather on Venus</a:t>
            </a:r>
            <a:r>
              <a:rPr lang="en-US" b="1" i="1" dirty="0" smtClean="0">
                <a:solidFill>
                  <a:srgbClr val="FF0000"/>
                </a:solidFill>
                <a:hlinkClick r:id="rId4"/>
              </a:rPr>
              <a:t>”</a:t>
            </a:r>
            <a:endParaRPr lang="en-US" b="1" i="1" dirty="0">
              <a:solidFill>
                <a:srgbClr val="FF0000"/>
              </a:solidFill>
            </a:endParaRPr>
          </a:p>
          <a:p>
            <a:pPr>
              <a:buFontTx/>
              <a:buChar char="•"/>
            </a:pPr>
            <a:endParaRPr lang="en-US" sz="4800" b="1"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1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1)">
                                      <p:cBhvr>
                                        <p:cTn id="12" dur="1000"/>
                                        <p:tgtEl>
                                          <p:spTgt spid="61443">
                                            <p:txEl>
                                              <p:pRg st="1" end="1"/>
                                            </p:txEl>
                                          </p:spTgt>
                                        </p:tgtEl>
                                      </p:cBhvr>
                                    </p:animEffect>
                                  </p:childTnLst>
                                </p:cTn>
                              </p:par>
                              <p:par>
                                <p:cTn id="13" presetID="10" presetClass="entr" presetSubtype="0" fill="hold" grpId="0" nodeType="withEffect">
                                  <p:stCondLst>
                                    <p:cond delay="400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fade">
                                      <p:cBhvr>
                                        <p:cTn id="15" dur="1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enus.wisc.edu/Vortex_Model/3_VIRTIS_global_mosaic_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7005" cy="6781800"/>
          </a:xfrm>
          <a:prstGeom prst="rect">
            <a:avLst/>
          </a:prstGeom>
          <a:noFill/>
          <a:ln>
            <a:solidFill>
              <a:schemeClr val="tx1"/>
            </a:solid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b="1" i="1" dirty="0" smtClean="0"/>
              <a:t>South Polar Vortex</a:t>
            </a:r>
            <a:endParaRPr lang="en-US" sz="3200" b="1" i="1" dirty="0"/>
          </a:p>
        </p:txBody>
      </p:sp>
      <p:sp>
        <p:nvSpPr>
          <p:cNvPr id="3" name="Oval 2"/>
          <p:cNvSpPr/>
          <p:nvPr/>
        </p:nvSpPr>
        <p:spPr bwMode="auto">
          <a:xfrm>
            <a:off x="3352800" y="1981200"/>
            <a:ext cx="2667000" cy="2209800"/>
          </a:xfrm>
          <a:prstGeom prst="ellipse">
            <a:avLst/>
          </a:prstGeom>
          <a:noFill/>
          <a:ln w="2857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737323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Image result for Akatsuki space pro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9" y="457200"/>
            <a:ext cx="9166629" cy="5154954"/>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a:xfrm>
            <a:off x="609600" y="76200"/>
            <a:ext cx="7772400" cy="838200"/>
          </a:xfrm>
        </p:spPr>
        <p:txBody>
          <a:bodyPr/>
          <a:lstStyle/>
          <a:p>
            <a:r>
              <a:rPr lang="en-US" sz="3600" b="1" i="1" u="sng" dirty="0" smtClean="0"/>
              <a:t>Classwork Assignment</a:t>
            </a:r>
            <a:endParaRPr lang="en-US" sz="3600" b="1" i="1" u="sng" dirty="0"/>
          </a:p>
        </p:txBody>
      </p:sp>
      <p:sp>
        <p:nvSpPr>
          <p:cNvPr id="25603" name="Rectangle 3"/>
          <p:cNvSpPr>
            <a:spLocks noGrp="1" noChangeArrowheads="1"/>
          </p:cNvSpPr>
          <p:nvPr>
            <p:ph type="body" idx="1"/>
          </p:nvPr>
        </p:nvSpPr>
        <p:spPr>
          <a:xfrm>
            <a:off x="533400" y="1447800"/>
            <a:ext cx="8610600" cy="3276600"/>
          </a:xfrm>
        </p:spPr>
        <p:txBody>
          <a:bodyPr/>
          <a:lstStyle/>
          <a:p>
            <a:pPr lvl="0">
              <a:buFont typeface="Arial" panose="020B0604020202020204" pitchFamily="34" charset="0"/>
              <a:buChar char="•"/>
            </a:pPr>
            <a:r>
              <a:rPr lang="en-US" sz="3600" b="1" dirty="0">
                <a:effectLst/>
              </a:rPr>
              <a:t>Read Ch. 8 p. </a:t>
            </a:r>
            <a:r>
              <a:rPr lang="en-US" sz="3600" b="1" dirty="0">
                <a:solidFill>
                  <a:srgbClr val="FF0000"/>
                </a:solidFill>
                <a:effectLst/>
              </a:rPr>
              <a:t>198 – 226 </a:t>
            </a:r>
            <a:r>
              <a:rPr lang="en-US" sz="3600" b="1" dirty="0">
                <a:effectLst/>
              </a:rPr>
              <a:t>(Planet Mercury)</a:t>
            </a:r>
            <a:endParaRPr lang="en-US" sz="3600" dirty="0">
              <a:effectLst/>
            </a:endParaRPr>
          </a:p>
          <a:p>
            <a:pPr lvl="0">
              <a:buFont typeface="Arial" panose="020B0604020202020204" pitchFamily="34" charset="0"/>
              <a:buChar char="•"/>
            </a:pPr>
            <a:r>
              <a:rPr lang="en-US" sz="3600" b="1" dirty="0">
                <a:effectLst/>
              </a:rPr>
              <a:t>Answer </a:t>
            </a:r>
            <a:r>
              <a:rPr lang="en-US" sz="3600" b="1" dirty="0">
                <a:solidFill>
                  <a:srgbClr val="FF0000"/>
                </a:solidFill>
                <a:effectLst/>
              </a:rPr>
              <a:t>Review &amp; Discussion</a:t>
            </a:r>
            <a:r>
              <a:rPr lang="en-US" sz="3600" b="1" dirty="0">
                <a:effectLst/>
              </a:rPr>
              <a:t> Questions # 2, 4, 6, 9, 13 &amp; 19 p. </a:t>
            </a:r>
            <a:r>
              <a:rPr lang="en-US" sz="3600" b="1" dirty="0" smtClean="0">
                <a:effectLst/>
              </a:rPr>
              <a:t>226</a:t>
            </a:r>
          </a:p>
          <a:p>
            <a:pPr lvl="0">
              <a:buFont typeface="Arial" panose="020B0604020202020204" pitchFamily="34" charset="0"/>
              <a:buChar char="•"/>
            </a:pPr>
            <a:r>
              <a:rPr lang="en-US" sz="3600" b="1" dirty="0" smtClean="0">
                <a:effectLst/>
              </a:rPr>
              <a:t>Review this lesson at </a:t>
            </a:r>
            <a:r>
              <a:rPr lang="en-US" sz="3600" b="1" dirty="0" smtClean="0">
                <a:effectLst/>
                <a:hlinkClick r:id="rId5"/>
              </a:rPr>
              <a:t>Kahoot.it!</a:t>
            </a:r>
            <a:endParaRPr lang="en-US" sz="3600" dirty="0">
              <a:effectLst/>
            </a:endParaRPr>
          </a:p>
          <a:p>
            <a:pPr>
              <a:buClr>
                <a:schemeClr val="tx1"/>
              </a:buClr>
              <a:buFontTx/>
              <a:buChar char="•"/>
            </a:pP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25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fade">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fade">
                                      <p:cBhvr>
                                        <p:cTn id="2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3" name="Picture 7" descr="Mercury1"/>
          <p:cNvPicPr>
            <a:picLocks noChangeAspect="1" noChangeArrowheads="1"/>
          </p:cNvPicPr>
          <p:nvPr/>
        </p:nvPicPr>
        <p:blipFill>
          <a:blip r:embed="rId3" cstate="print"/>
          <a:srcRect/>
          <a:stretch>
            <a:fillRect/>
          </a:stretch>
        </p:blipFill>
        <p:spPr bwMode="auto">
          <a:xfrm>
            <a:off x="4514850" y="0"/>
            <a:ext cx="4629150" cy="6858000"/>
          </a:xfrm>
          <a:prstGeom prst="rect">
            <a:avLst/>
          </a:prstGeom>
          <a:noFill/>
        </p:spPr>
      </p:pic>
      <p:sp>
        <p:nvSpPr>
          <p:cNvPr id="6147" name="Rectangle 3"/>
          <p:cNvSpPr>
            <a:spLocks noGrp="1" noChangeArrowheads="1"/>
          </p:cNvSpPr>
          <p:nvPr>
            <p:ph type="title"/>
          </p:nvPr>
        </p:nvSpPr>
        <p:spPr>
          <a:xfrm>
            <a:off x="685800" y="152400"/>
            <a:ext cx="7772400" cy="685800"/>
          </a:xfrm>
          <a:noFill/>
          <a:ln/>
        </p:spPr>
        <p:txBody>
          <a:bodyPr/>
          <a:lstStyle/>
          <a:p>
            <a:r>
              <a:rPr lang="en-US" sz="3600" b="1" i="1" u="sng" dirty="0"/>
              <a:t>Planet Mercury</a:t>
            </a:r>
          </a:p>
        </p:txBody>
      </p:sp>
      <p:sp>
        <p:nvSpPr>
          <p:cNvPr id="6148" name="Rectangle 4"/>
          <p:cNvSpPr>
            <a:spLocks noGrp="1" noChangeArrowheads="1"/>
          </p:cNvSpPr>
          <p:nvPr>
            <p:ph type="body" idx="1"/>
          </p:nvPr>
        </p:nvSpPr>
        <p:spPr>
          <a:xfrm>
            <a:off x="533400" y="1295400"/>
            <a:ext cx="5791200" cy="3962400"/>
          </a:xfrm>
          <a:noFill/>
          <a:ln/>
        </p:spPr>
        <p:txBody>
          <a:bodyPr/>
          <a:lstStyle/>
          <a:p>
            <a:pPr>
              <a:lnSpc>
                <a:spcPct val="90000"/>
              </a:lnSpc>
              <a:buClr>
                <a:schemeClr val="tx1"/>
              </a:buClr>
              <a:buFontTx/>
              <a:buChar char="•"/>
            </a:pPr>
            <a:r>
              <a:rPr lang="en-US" sz="3600" b="1" dirty="0"/>
              <a:t>Average distance from the Sun .39 AU or 58 million kilometers (36 million miles)</a:t>
            </a:r>
          </a:p>
          <a:p>
            <a:pPr>
              <a:lnSpc>
                <a:spcPct val="90000"/>
              </a:lnSpc>
              <a:buClr>
                <a:schemeClr val="tx1"/>
              </a:buClr>
              <a:buFontTx/>
              <a:buChar char="•"/>
            </a:pPr>
            <a:r>
              <a:rPr lang="en-US" sz="3600" b="1" dirty="0"/>
              <a:t>2440 km in radius or about .38 </a:t>
            </a:r>
            <a:r>
              <a:rPr lang="en-US" sz="3600" b="1" dirty="0" smtClean="0"/>
              <a:t>(less than half) the </a:t>
            </a:r>
            <a:r>
              <a:rPr lang="en-US" sz="3600" b="1" dirty="0"/>
              <a:t>size of Earth</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arn(inVertical)">
                                      <p:cBhvr>
                                        <p:cTn id="7" dur="75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wipe(left)">
                                      <p:cBhvr>
                                        <p:cTn id="12" dur="10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Mercury_Earth_Comparison"/>
          <p:cNvPicPr>
            <a:picLocks noChangeAspect="1" noChangeArrowheads="1"/>
          </p:cNvPicPr>
          <p:nvPr/>
        </p:nvPicPr>
        <p:blipFill>
          <a:blip r:embed="rId3" cstate="print"/>
          <a:srcRect/>
          <a:stretch>
            <a:fillRect/>
          </a:stretch>
        </p:blipFill>
        <p:spPr bwMode="auto">
          <a:xfrm>
            <a:off x="0" y="0"/>
            <a:ext cx="9144000" cy="6489700"/>
          </a:xfrm>
          <a:prstGeom prst="rect">
            <a:avLst/>
          </a:prstGeom>
          <a:noFill/>
        </p:spPr>
      </p:pic>
      <p:sp>
        <p:nvSpPr>
          <p:cNvPr id="79874" name="Rectangle 2"/>
          <p:cNvSpPr>
            <a:spLocks noGrp="1" noChangeArrowheads="1"/>
          </p:cNvSpPr>
          <p:nvPr>
            <p:ph type="title"/>
          </p:nvPr>
        </p:nvSpPr>
        <p:spPr>
          <a:xfrm>
            <a:off x="685800" y="76200"/>
            <a:ext cx="7772400" cy="1219200"/>
          </a:xfrm>
        </p:spPr>
        <p:txBody>
          <a:bodyPr/>
          <a:lstStyle/>
          <a:p>
            <a:r>
              <a:rPr lang="en-US" sz="2800" b="1" i="1" dirty="0" smtClean="0"/>
              <a:t>Mercury &amp; Earth to Scale  (note “smooth” area on Mercury are missing data from Mariner 10)</a:t>
            </a:r>
            <a:endParaRPr lang="en-US" sz="2800" b="1" i="1" dirty="0"/>
          </a:p>
        </p:txBody>
      </p:sp>
      <p:cxnSp>
        <p:nvCxnSpPr>
          <p:cNvPr id="5" name="Straight Arrow Connector 4"/>
          <p:cNvCxnSpPr/>
          <p:nvPr/>
        </p:nvCxnSpPr>
        <p:spPr bwMode="auto">
          <a:xfrm flipH="1">
            <a:off x="1828800" y="1066800"/>
            <a:ext cx="1524000" cy="1295400"/>
          </a:xfrm>
          <a:prstGeom prst="straightConnector1">
            <a:avLst/>
          </a:prstGeom>
          <a:noFill/>
          <a:ln w="19050" cap="flat" cmpd="sng" algn="ctr">
            <a:solidFill>
              <a:schemeClr val="tx1"/>
            </a:solidFill>
            <a:prstDash val="solid"/>
            <a:round/>
            <a:headEnd type="none" w="med" len="med"/>
            <a:tailEnd type="arrow"/>
          </a:ln>
          <a:effectLst>
            <a:glow rad="101600">
              <a:schemeClr val="accent6">
                <a:satMod val="175000"/>
                <a:alpha val="40000"/>
              </a:schemeClr>
            </a:glow>
          </a:effectLst>
        </p:spPr>
      </p:cxn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874"/>
                                        </p:tgtEl>
                                        <p:attrNameLst>
                                          <p:attrName>style.visibility</p:attrName>
                                        </p:attrNameLst>
                                      </p:cBhvr>
                                      <p:to>
                                        <p:strVal val="visible"/>
                                      </p:to>
                                    </p:set>
                                    <p:animEffect transition="in" filter="fade">
                                      <p:cBhvr>
                                        <p:cTn id="10" dur="1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7" name="Picture 5" descr="mercury_transit_2006_pearls"/>
          <p:cNvPicPr>
            <a:picLocks noChangeAspect="1" noChangeArrowheads="1"/>
          </p:cNvPicPr>
          <p:nvPr/>
        </p:nvPicPr>
        <p:blipFill>
          <a:blip r:embed="rId3" cstate="print"/>
          <a:srcRect/>
          <a:stretch>
            <a:fillRect/>
          </a:stretch>
        </p:blipFill>
        <p:spPr bwMode="auto">
          <a:xfrm>
            <a:off x="609600" y="2590800"/>
            <a:ext cx="8153400" cy="4076700"/>
          </a:xfrm>
          <a:prstGeom prst="rect">
            <a:avLst/>
          </a:prstGeom>
          <a:noFill/>
        </p:spPr>
      </p:pic>
      <p:sp>
        <p:nvSpPr>
          <p:cNvPr id="31746" name="Rectangle 2"/>
          <p:cNvSpPr>
            <a:spLocks noGrp="1" noChangeArrowheads="1"/>
          </p:cNvSpPr>
          <p:nvPr>
            <p:ph type="title"/>
          </p:nvPr>
        </p:nvSpPr>
        <p:spPr>
          <a:xfrm>
            <a:off x="685800" y="0"/>
            <a:ext cx="7772400" cy="990600"/>
          </a:xfrm>
        </p:spPr>
        <p:txBody>
          <a:bodyPr/>
          <a:lstStyle/>
          <a:p>
            <a:r>
              <a:rPr lang="en-US" sz="3600" b="1" i="1" u="sng" dirty="0"/>
              <a:t>Planet Mercury</a:t>
            </a:r>
          </a:p>
        </p:txBody>
      </p:sp>
      <p:sp>
        <p:nvSpPr>
          <p:cNvPr id="31747" name="Rectangle 3"/>
          <p:cNvSpPr>
            <a:spLocks noGrp="1" noChangeArrowheads="1"/>
          </p:cNvSpPr>
          <p:nvPr>
            <p:ph type="body" idx="1"/>
          </p:nvPr>
        </p:nvSpPr>
        <p:spPr>
          <a:xfrm>
            <a:off x="685800" y="990600"/>
            <a:ext cx="7772400" cy="5257800"/>
          </a:xfrm>
        </p:spPr>
        <p:txBody>
          <a:bodyPr/>
          <a:lstStyle/>
          <a:p>
            <a:pPr>
              <a:buClr>
                <a:schemeClr val="tx1"/>
              </a:buClr>
              <a:buFontTx/>
              <a:buChar char="•"/>
            </a:pPr>
            <a:r>
              <a:rPr lang="en-US" sz="3600" b="1" dirty="0"/>
              <a:t>Orbits the Sun in 88 days</a:t>
            </a:r>
          </a:p>
          <a:p>
            <a:pPr>
              <a:buClr>
                <a:schemeClr val="tx1"/>
              </a:buClr>
              <a:buFontTx/>
              <a:buChar char="•"/>
            </a:pPr>
            <a:r>
              <a:rPr lang="en-US" sz="3600" b="1" dirty="0"/>
              <a:t>Spins once on </a:t>
            </a:r>
            <a:r>
              <a:rPr lang="en-US" sz="3600" b="1" dirty="0" smtClean="0"/>
              <a:t>its </a:t>
            </a:r>
            <a:r>
              <a:rPr lang="en-US" sz="3600" b="1" dirty="0"/>
              <a:t>axis every 59 days (sidereal period)</a:t>
            </a:r>
          </a:p>
          <a:p>
            <a:pPr>
              <a:buClr>
                <a:schemeClr val="tx1"/>
              </a:buClr>
              <a:buFontTx/>
              <a:buChar char="•"/>
            </a:pPr>
            <a:r>
              <a:rPr lang="en-US" sz="3600" b="1" dirty="0"/>
              <a:t>Surface temperature ranges from </a:t>
            </a:r>
            <a:r>
              <a:rPr lang="en-US" sz="3600" b="1" dirty="0" smtClean="0"/>
              <a:t>	  -300</a:t>
            </a:r>
            <a:r>
              <a:rPr lang="en-US" sz="3600" b="1" baseline="30000" dirty="0" smtClean="0"/>
              <a:t>o</a:t>
            </a:r>
            <a:r>
              <a:rPr lang="en-US" sz="3600" b="1" dirty="0" smtClean="0"/>
              <a:t>F </a:t>
            </a:r>
            <a:r>
              <a:rPr lang="en-US" sz="3600" b="1" dirty="0"/>
              <a:t>to </a:t>
            </a:r>
            <a:r>
              <a:rPr lang="en-US" sz="3600" b="1" dirty="0" smtClean="0"/>
              <a:t>+800</a:t>
            </a:r>
            <a:r>
              <a:rPr lang="en-US" sz="3600" b="1" baseline="30000" dirty="0" smtClean="0"/>
              <a:t>o</a:t>
            </a:r>
            <a:r>
              <a:rPr lang="en-US" sz="3600" b="1" dirty="0" smtClean="0"/>
              <a:t>F </a:t>
            </a:r>
            <a:r>
              <a:rPr lang="en-US" sz="3600" b="1" dirty="0"/>
              <a:t>(over 1000</a:t>
            </a:r>
            <a:r>
              <a:rPr lang="en-US" sz="3600" b="1" baseline="30000" dirty="0"/>
              <a:t>o</a:t>
            </a:r>
            <a:r>
              <a:rPr lang="en-US" sz="3600" b="1" dirty="0"/>
              <a:t> </a:t>
            </a:r>
            <a:r>
              <a:rPr lang="en-US" sz="3600" b="1" dirty="0" smtClean="0"/>
              <a:t>difference)</a:t>
            </a:r>
            <a:endParaRPr lang="en-US" sz="3600" b="1" dirty="0"/>
          </a:p>
          <a:p>
            <a:pPr>
              <a:buFontTx/>
              <a:buChar char="•"/>
            </a:pPr>
            <a:endParaRPr lang="en-US" sz="4400" b="1"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heel(1)">
                                      <p:cBhvr>
                                        <p:cTn id="7" dur="1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arn(outVertical)">
                                      <p:cBhvr>
                                        <p:cTn id="12" dur="75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randombar(horizontal)">
                                      <p:cBhvr>
                                        <p:cTn id="17" dur="75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9" name="Picture 13" descr="Merc_Caloris"/>
          <p:cNvPicPr>
            <a:picLocks noChangeAspect="1" noChangeArrowheads="1"/>
          </p:cNvPicPr>
          <p:nvPr/>
        </p:nvPicPr>
        <p:blipFill>
          <a:blip r:embed="rId3" cstate="print"/>
          <a:srcRect/>
          <a:stretch>
            <a:fillRect/>
          </a:stretch>
        </p:blipFill>
        <p:spPr bwMode="auto">
          <a:xfrm>
            <a:off x="4092575" y="0"/>
            <a:ext cx="5051425" cy="6858000"/>
          </a:xfrm>
          <a:prstGeom prst="rect">
            <a:avLst/>
          </a:prstGeom>
          <a:noFill/>
        </p:spPr>
      </p:pic>
      <p:sp>
        <p:nvSpPr>
          <p:cNvPr id="45058" name="Rectangle 2"/>
          <p:cNvSpPr>
            <a:spLocks noGrp="1" noChangeArrowheads="1"/>
          </p:cNvSpPr>
          <p:nvPr>
            <p:ph type="title"/>
          </p:nvPr>
        </p:nvSpPr>
        <p:spPr>
          <a:xfrm>
            <a:off x="685800" y="0"/>
            <a:ext cx="7772400" cy="990600"/>
          </a:xfrm>
        </p:spPr>
        <p:txBody>
          <a:bodyPr/>
          <a:lstStyle/>
          <a:p>
            <a:r>
              <a:rPr lang="en-US" sz="3600" b="1" i="1" u="sng" dirty="0"/>
              <a:t>Planet Mercury</a:t>
            </a:r>
          </a:p>
        </p:txBody>
      </p:sp>
      <p:sp>
        <p:nvSpPr>
          <p:cNvPr id="45059" name="Rectangle 3"/>
          <p:cNvSpPr>
            <a:spLocks noGrp="1" noChangeArrowheads="1"/>
          </p:cNvSpPr>
          <p:nvPr>
            <p:ph type="body" idx="1"/>
          </p:nvPr>
        </p:nvSpPr>
        <p:spPr>
          <a:xfrm>
            <a:off x="228600" y="1066800"/>
            <a:ext cx="6781800" cy="4953000"/>
          </a:xfrm>
        </p:spPr>
        <p:txBody>
          <a:bodyPr/>
          <a:lstStyle/>
          <a:p>
            <a:pPr>
              <a:buClr>
                <a:schemeClr val="tx1"/>
              </a:buClr>
              <a:buFontTx/>
              <a:buChar char="•"/>
            </a:pPr>
            <a:r>
              <a:rPr lang="en-US" sz="3600" b="1" dirty="0"/>
              <a:t>Only inner planet besides Earth to have a measurable magnetic field</a:t>
            </a:r>
          </a:p>
          <a:p>
            <a:pPr>
              <a:buClr>
                <a:schemeClr val="tx1"/>
              </a:buClr>
              <a:buFontTx/>
              <a:buChar char="•"/>
            </a:pPr>
            <a:r>
              <a:rPr lang="en-US" sz="3600" b="1" dirty="0"/>
              <a:t>Inner iron core (nucleus) is very large</a:t>
            </a:r>
          </a:p>
          <a:p>
            <a:pPr>
              <a:buClr>
                <a:schemeClr val="tx1"/>
              </a:buClr>
              <a:buFontTx/>
              <a:buChar char="•"/>
            </a:pPr>
            <a:r>
              <a:rPr lang="en-US" sz="3600" b="1" dirty="0"/>
              <a:t>Iron core spins creating an electric/magnetic field effect like </a:t>
            </a:r>
            <a:r>
              <a:rPr lang="en-US" sz="3600" b="1" dirty="0" smtClean="0"/>
              <a:t>Earth</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125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amond(in)">
                                      <p:cBhvr>
                                        <p:cTn id="7" dur="1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randombar(horizontal)">
                                      <p:cBhvr>
                                        <p:cTn id="12" dur="75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heel(1)">
                                      <p:cBhvr>
                                        <p:cTn id="17" dur="1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enerit.webng.com/files/mercury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1" name="Picture 7" descr="Mercury_interior"/>
          <p:cNvPicPr>
            <a:picLocks noChangeAspect="1" noChangeArrowheads="1"/>
          </p:cNvPicPr>
          <p:nvPr/>
        </p:nvPicPr>
        <p:blipFill>
          <a:blip r:embed="rId3" cstate="print"/>
          <a:srcRect/>
          <a:stretch>
            <a:fillRect/>
          </a:stretch>
        </p:blipFill>
        <p:spPr bwMode="auto">
          <a:xfrm>
            <a:off x="0" y="1143000"/>
            <a:ext cx="9192017" cy="4876800"/>
          </a:xfrm>
          <a:prstGeom prst="rect">
            <a:avLst/>
          </a:prstGeom>
          <a:noFill/>
        </p:spPr>
      </p:pic>
      <p:sp>
        <p:nvSpPr>
          <p:cNvPr id="2" name="TextBox 1"/>
          <p:cNvSpPr txBox="1"/>
          <p:nvPr/>
        </p:nvSpPr>
        <p:spPr>
          <a:xfrm>
            <a:off x="731729" y="279457"/>
            <a:ext cx="7487691" cy="1077218"/>
          </a:xfrm>
          <a:prstGeom prst="rect">
            <a:avLst/>
          </a:prstGeom>
          <a:noFill/>
        </p:spPr>
        <p:txBody>
          <a:bodyPr wrap="none" rtlCol="0">
            <a:spAutoFit/>
          </a:bodyPr>
          <a:lstStyle/>
          <a:p>
            <a:r>
              <a:rPr lang="en-US" sz="3200" b="1" i="1" dirty="0" smtClean="0">
                <a:solidFill>
                  <a:srgbClr val="FFFF00"/>
                </a:solidFill>
                <a:effectLst>
                  <a:outerShdw blurRad="38100" dist="38100" dir="2700000" algn="tl">
                    <a:srgbClr val="000000">
                      <a:alpha val="43137"/>
                    </a:srgbClr>
                  </a:outerShdw>
                </a:effectLst>
              </a:rPr>
              <a:t>Earth’s Internal Structure Compared With </a:t>
            </a:r>
          </a:p>
          <a:p>
            <a:r>
              <a:rPr lang="en-US" sz="3200" b="1" i="1" dirty="0" smtClean="0">
                <a:solidFill>
                  <a:srgbClr val="FFFF00"/>
                </a:solidFill>
                <a:effectLst>
                  <a:outerShdw blurRad="38100" dist="38100" dir="2700000" algn="tl">
                    <a:srgbClr val="000000">
                      <a:alpha val="43137"/>
                    </a:srgbClr>
                  </a:outerShdw>
                </a:effectLst>
              </a:rPr>
              <a:t>Mercury</a:t>
            </a:r>
            <a:endParaRPr lang="en-US" sz="3200" b="1" i="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G:\APPS\MSOFFICE\Template\Designs\BLUEDIAG.POT</Template>
  <TotalTime>15024</TotalTime>
  <Words>4191</Words>
  <Application>Microsoft Office PowerPoint</Application>
  <PresentationFormat>On-screen Show (4:3)</PresentationFormat>
  <Paragraphs>137</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Monotype Sorts</vt:lpstr>
      <vt:lpstr>Times New Roman</vt:lpstr>
      <vt:lpstr>BLUEDIAG</vt:lpstr>
      <vt:lpstr>Notes Unit IV-I “Mercury and Venus”</vt:lpstr>
      <vt:lpstr>S.W.B.A.T</vt:lpstr>
      <vt:lpstr>Planet Mercury</vt:lpstr>
      <vt:lpstr>Planet Mercury</vt:lpstr>
      <vt:lpstr>Mercury &amp; Earth to Scale  (note “smooth” area on Mercury are missing data from Mariner 10)</vt:lpstr>
      <vt:lpstr>Planet Mercury</vt:lpstr>
      <vt:lpstr>Planet Mercury</vt:lpstr>
      <vt:lpstr>PowerPoint Presentation</vt:lpstr>
      <vt:lpstr>PowerPoint Presentation</vt:lpstr>
      <vt:lpstr>Mercury’s Magnetic Field</vt:lpstr>
      <vt:lpstr>Planet Mercury</vt:lpstr>
      <vt:lpstr>Caloris Basin</vt:lpstr>
      <vt:lpstr>Planet Mercury</vt:lpstr>
      <vt:lpstr>PowerPoint Presentation</vt:lpstr>
      <vt:lpstr>The “Spider” Impact Basin</vt:lpstr>
      <vt:lpstr>Planet Mercury</vt:lpstr>
      <vt:lpstr>Mercury’s Eccentric Orbit May One Day Boost it Out of the Solar System</vt:lpstr>
      <vt:lpstr>Latest Topographic Map of Mercury’s Shrinking Surface – Tectonically Active?</vt:lpstr>
      <vt:lpstr>Planet Mercury</vt:lpstr>
      <vt:lpstr>MESSENGER Spacecraft 2007 – 2015 &amp; Europe’s BeppiColombo Mission 2024</vt:lpstr>
      <vt:lpstr>Planet Venus</vt:lpstr>
      <vt:lpstr>Venus Up-Close (Actual Color)</vt:lpstr>
      <vt:lpstr>PowerPoint Presentation</vt:lpstr>
      <vt:lpstr>Earth’s “Twin”  (In Size Only)</vt:lpstr>
      <vt:lpstr>Planet Venus</vt:lpstr>
      <vt:lpstr>Planet Venus</vt:lpstr>
      <vt:lpstr>Planet Venus</vt:lpstr>
      <vt:lpstr>Planet Venus</vt:lpstr>
      <vt:lpstr>Planet Venus</vt:lpstr>
      <vt:lpstr>Planet Venus</vt:lpstr>
      <vt:lpstr>Planet Venus</vt:lpstr>
      <vt:lpstr>Magellan Spacecraft Radar Map of Venus (“blue” - low elevations; “red” - high elevations)</vt:lpstr>
      <vt:lpstr>Venus’ Volcanoes (Active?)</vt:lpstr>
      <vt:lpstr>Planet Venus</vt:lpstr>
      <vt:lpstr>Russia’s Venera 11</vt:lpstr>
      <vt:lpstr>Surface of Venus – Venera 11</vt:lpstr>
      <vt:lpstr>Planet Venus</vt:lpstr>
      <vt:lpstr>South Polar Vortex</vt:lpstr>
      <vt:lpstr>Classwork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November 18th</dc:title>
  <dc:creator>astronomydad</dc:creator>
  <cp:lastModifiedBy>Sandford, Clinton A</cp:lastModifiedBy>
  <cp:revision>238</cp:revision>
  <cp:lastPrinted>2013-10-17T17:20:21Z</cp:lastPrinted>
  <dcterms:created xsi:type="dcterms:W3CDTF">1995-05-28T16:06:02Z</dcterms:created>
  <dcterms:modified xsi:type="dcterms:W3CDTF">2017-11-15T19:10:13Z</dcterms:modified>
</cp:coreProperties>
</file>